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1" r:id="rId4"/>
  </p:sldMasterIdLst>
  <p:notesMasterIdLst>
    <p:notesMasterId r:id="rId11"/>
  </p:notesMasterIdLst>
  <p:sldIdLst>
    <p:sldId id="1131" r:id="rId5"/>
    <p:sldId id="1136" r:id="rId6"/>
    <p:sldId id="1132" r:id="rId7"/>
    <p:sldId id="1133" r:id="rId8"/>
    <p:sldId id="1134" r:id="rId9"/>
    <p:sldId id="1135" r:id="rId10"/>
    <p:sldId id="1137" r:id="rId17"/>
    <p:sldId id="1138" r:id="rId18"/>
    <p:sldId id="1139" r:id="rId19"/>
    <p:sldId id="1140" r:id="rId20"/>
    <p:sldId id="1141" r:id="rId21"/>
    <p:sldId id="1142" r:id="rId22"/>
    <p:sldId id="1143" r:id="rId23"/>
    <p:sldId id="1144" r:id="rId24"/>
    <p:sldId id="1145" r:id="rId25"/>
    <p:sldId id="1146" r:id="rId26"/>
  </p:sldIdLst>
  <p:sldSz cx="14224000" cy="8001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 userDrawn="1">
          <p15:clr>
            <a:srgbClr val="A4A3A4"/>
          </p15:clr>
        </p15:guide>
        <p15:guide id="2" pos="4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12C"/>
    <a:srgbClr val="E73137"/>
    <a:srgbClr val="F3F3F2"/>
    <a:srgbClr val="FFDD00"/>
    <a:srgbClr val="68757E"/>
    <a:srgbClr val="FFFFFF"/>
    <a:srgbClr val="4B5C66"/>
    <a:srgbClr val="495B6A"/>
    <a:srgbClr val="4979B4"/>
    <a:srgbClr val="F4D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28895F-AFF2-EB4A-FB97-54BE0394B2D6}" v="2" dt="2025-10-03T11:31:53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3" autoAdjust="0"/>
    <p:restoredTop sz="86459" autoAdjust="0"/>
  </p:normalViewPr>
  <p:slideViewPr>
    <p:cSldViewPr snapToGrid="0">
      <p:cViewPr varScale="1">
        <p:scale>
          <a:sx n="101" d="100"/>
          <a:sy n="101" d="100"/>
        </p:scale>
        <p:origin x="248" y="1496"/>
      </p:cViewPr>
      <p:guideLst>
        <p:guide orient="horz" pos="1806"/>
        <p:guide pos="4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microsoft.com/office/2015/10/relationships/revisionInfo" Target="revisionInfo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7B0F-35E1-BD4C-A460-730FB5D35AB8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1C172-3BA4-8840-B525-CE2DC0959C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38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1pPr>
    <a:lvl2pPr marL="825674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2pPr>
    <a:lvl3pPr marL="1651349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3pPr>
    <a:lvl4pPr marL="247702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4pPr>
    <a:lvl5pPr marL="3302695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5pPr>
    <a:lvl6pPr marL="4128368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6pPr>
    <a:lvl7pPr marL="4954042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7pPr>
    <a:lvl8pPr marL="5779717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8pPr>
    <a:lvl9pPr marL="6605391" algn="l" defTabSz="1651349" rtl="0" eaLnBrk="1" latinLnBrk="0" hangingPunct="1">
      <a:defRPr sz="21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61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C172-3BA4-8840-B525-CE2DC0959CC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8011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000" y="1309424"/>
            <a:ext cx="10668000" cy="2785533"/>
          </a:xfrm>
        </p:spPr>
        <p:txBody>
          <a:bodyPr anchor="b"/>
          <a:lstStyle>
            <a:lvl1pPr algn="ctr"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8000" y="4202378"/>
            <a:ext cx="10668000" cy="1931722"/>
          </a:xfrm>
        </p:spPr>
        <p:txBody>
          <a:bodyPr/>
          <a:lstStyle>
            <a:lvl1pPr marL="0" indent="0" algn="ctr">
              <a:buNone/>
              <a:defRPr sz="2800"/>
            </a:lvl1pPr>
            <a:lvl2pPr marL="533415" indent="0" algn="ctr">
              <a:buNone/>
              <a:defRPr sz="2333"/>
            </a:lvl2pPr>
            <a:lvl3pPr marL="1066830" indent="0" algn="ctr">
              <a:buNone/>
              <a:defRPr sz="2100"/>
            </a:lvl3pPr>
            <a:lvl4pPr marL="1600246" indent="0" algn="ctr">
              <a:buNone/>
              <a:defRPr sz="1867"/>
            </a:lvl4pPr>
            <a:lvl5pPr marL="2133661" indent="0" algn="ctr">
              <a:buNone/>
              <a:defRPr sz="1867"/>
            </a:lvl5pPr>
            <a:lvl6pPr marL="2667076" indent="0" algn="ctr">
              <a:buNone/>
              <a:defRPr sz="1867"/>
            </a:lvl6pPr>
            <a:lvl7pPr marL="3200491" indent="0" algn="ctr">
              <a:buNone/>
              <a:defRPr sz="1867"/>
            </a:lvl7pPr>
            <a:lvl8pPr marL="3733907" indent="0" algn="ctr">
              <a:buNone/>
              <a:defRPr sz="1867"/>
            </a:lvl8pPr>
            <a:lvl9pPr marL="4267322" indent="0" algn="ctr">
              <a:buNone/>
              <a:defRPr sz="18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87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79050" y="425979"/>
            <a:ext cx="3067050" cy="678047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7900" y="425979"/>
            <a:ext cx="9023350" cy="678047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8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101C4E0F-C97C-F94F-C2ED-9EEC350FFD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"/>
            <a:ext cx="14224000" cy="8000999"/>
          </a:xfrm>
          <a:custGeom>
            <a:avLst/>
            <a:gdLst>
              <a:gd name="connsiteX0" fmla="*/ 0 w 3641671"/>
              <a:gd name="connsiteY0" fmla="*/ 0 h 3641383"/>
              <a:gd name="connsiteX1" fmla="*/ 3641671 w 3641671"/>
              <a:gd name="connsiteY1" fmla="*/ 0 h 3641383"/>
              <a:gd name="connsiteX2" fmla="*/ 3641671 w 3641671"/>
              <a:gd name="connsiteY2" fmla="*/ 3641383 h 3641383"/>
              <a:gd name="connsiteX3" fmla="*/ 0 w 3641671"/>
              <a:gd name="connsiteY3" fmla="*/ 3641383 h 364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1671" h="3641383">
                <a:moveTo>
                  <a:pt x="0" y="0"/>
                </a:moveTo>
                <a:lnTo>
                  <a:pt x="3641671" y="0"/>
                </a:lnTo>
                <a:lnTo>
                  <a:pt x="3641671" y="3641383"/>
                </a:lnTo>
                <a:lnTo>
                  <a:pt x="0" y="364138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82753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20" userDrawn="1">
          <p15:clr>
            <a:srgbClr val="FBAE40"/>
          </p15:clr>
        </p15:guide>
        <p15:guide id="2" pos="44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690D9498-C14C-A25B-9815-221FCEB37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06685" y="1640947"/>
            <a:ext cx="5631373" cy="4535753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7192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56DD503-B9CB-2342-81B0-D044228B9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" y="1"/>
            <a:ext cx="6096502" cy="7319433"/>
          </a:xfrm>
          <a:custGeom>
            <a:avLst/>
            <a:gdLst>
              <a:gd name="connsiteX0" fmla="*/ 0 w 5225573"/>
              <a:gd name="connsiteY0" fmla="*/ 0 h 6273800"/>
              <a:gd name="connsiteX1" fmla="*/ 3754623 w 5225573"/>
              <a:gd name="connsiteY1" fmla="*/ 0 h 6273800"/>
              <a:gd name="connsiteX2" fmla="*/ 5225573 w 5225573"/>
              <a:gd name="connsiteY2" fmla="*/ 1470951 h 6273800"/>
              <a:gd name="connsiteX3" fmla="*/ 422724 w 5225573"/>
              <a:gd name="connsiteY3" fmla="*/ 6273800 h 6273800"/>
              <a:gd name="connsiteX4" fmla="*/ 0 w 5225573"/>
              <a:gd name="connsiteY4" fmla="*/ 5851077 h 627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5573" h="6273800">
                <a:moveTo>
                  <a:pt x="0" y="0"/>
                </a:moveTo>
                <a:lnTo>
                  <a:pt x="3754623" y="0"/>
                </a:lnTo>
                <a:lnTo>
                  <a:pt x="5225573" y="1470951"/>
                </a:lnTo>
                <a:lnTo>
                  <a:pt x="422724" y="6273800"/>
                </a:lnTo>
                <a:lnTo>
                  <a:pt x="0" y="58510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85855D-B078-4549-B224-7AC344E26E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8524" y="1070701"/>
            <a:ext cx="6014783" cy="6014784"/>
          </a:xfrm>
          <a:custGeom>
            <a:avLst/>
            <a:gdLst>
              <a:gd name="connsiteX0" fmla="*/ 2577764 w 5155528"/>
              <a:gd name="connsiteY0" fmla="*/ 0 h 5155529"/>
              <a:gd name="connsiteX1" fmla="*/ 5155528 w 5155528"/>
              <a:gd name="connsiteY1" fmla="*/ 2577765 h 5155529"/>
              <a:gd name="connsiteX2" fmla="*/ 2577764 w 5155528"/>
              <a:gd name="connsiteY2" fmla="*/ 5155529 h 5155529"/>
              <a:gd name="connsiteX3" fmla="*/ 0 w 5155528"/>
              <a:gd name="connsiteY3" fmla="*/ 2577765 h 515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5528" h="5155529">
                <a:moveTo>
                  <a:pt x="2577764" y="0"/>
                </a:moveTo>
                <a:lnTo>
                  <a:pt x="5155528" y="2577765"/>
                </a:lnTo>
                <a:lnTo>
                  <a:pt x="2577764" y="5155529"/>
                </a:lnTo>
                <a:lnTo>
                  <a:pt x="0" y="2577765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2559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DB5CC0C6-FF20-8952-F378-6709B3E62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409" y="935700"/>
            <a:ext cx="4419158" cy="6209475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47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50CEF1-C004-D447-85E3-1180020D0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6216" y="0"/>
            <a:ext cx="4905593" cy="8001000"/>
          </a:xfrm>
          <a:custGeom>
            <a:avLst/>
            <a:gdLst>
              <a:gd name="connsiteX0" fmla="*/ 0 w 4204794"/>
              <a:gd name="connsiteY0" fmla="*/ 0 h 6858000"/>
              <a:gd name="connsiteX1" fmla="*/ 4204794 w 4204794"/>
              <a:gd name="connsiteY1" fmla="*/ 0 h 6858000"/>
              <a:gd name="connsiteX2" fmla="*/ 4204794 w 4204794"/>
              <a:gd name="connsiteY2" fmla="*/ 6858000 h 6858000"/>
              <a:gd name="connsiteX3" fmla="*/ 0 w 42047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4794" h="6858000">
                <a:moveTo>
                  <a:pt x="0" y="0"/>
                </a:moveTo>
                <a:lnTo>
                  <a:pt x="4204794" y="0"/>
                </a:lnTo>
                <a:lnTo>
                  <a:pt x="420479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38100" dist="12700" algn="l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E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F9FAA-2995-6F4F-8B6A-0397A84B0F4F}"/>
              </a:ext>
            </a:extLst>
          </p:cNvPr>
          <p:cNvSpPr/>
          <p:nvPr userDrawn="1"/>
        </p:nvSpPr>
        <p:spPr>
          <a:xfrm>
            <a:off x="14081811" y="0"/>
            <a:ext cx="142192" cy="8001000"/>
          </a:xfrm>
          <a:prstGeom prst="rect">
            <a:avLst/>
          </a:prstGeom>
          <a:gradFill>
            <a:gsLst>
              <a:gs pos="0">
                <a:srgbClr val="E73137"/>
              </a:gs>
              <a:gs pos="100000">
                <a:srgbClr val="E73137">
                  <a:lumMod val="7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 sz="1291"/>
          </a:p>
        </p:txBody>
      </p:sp>
    </p:spTree>
    <p:extLst>
      <p:ext uri="{BB962C8B-B14F-4D97-AF65-F5344CB8AC3E}">
        <p14:creationId xmlns:p14="http://schemas.microsoft.com/office/powerpoint/2010/main" val="38072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CC151-D929-473A-F1BD-4BD1BFC79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224000" cy="8001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2BD082-5AE3-C9C8-23B0-C199559744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14134" y="1773096"/>
            <a:ext cx="3863258" cy="2042172"/>
          </a:xfrm>
          <a:custGeom>
            <a:avLst/>
            <a:gdLst>
              <a:gd name="connsiteX0" fmla="*/ 215548 w 3311364"/>
              <a:gd name="connsiteY0" fmla="*/ 0 h 1750433"/>
              <a:gd name="connsiteX1" fmla="*/ 3095816 w 3311364"/>
              <a:gd name="connsiteY1" fmla="*/ 0 h 1750433"/>
              <a:gd name="connsiteX2" fmla="*/ 3311364 w 3311364"/>
              <a:gd name="connsiteY2" fmla="*/ 215548 h 1750433"/>
              <a:gd name="connsiteX3" fmla="*/ 3311364 w 3311364"/>
              <a:gd name="connsiteY3" fmla="*/ 1534885 h 1750433"/>
              <a:gd name="connsiteX4" fmla="*/ 3095816 w 3311364"/>
              <a:gd name="connsiteY4" fmla="*/ 1750433 h 1750433"/>
              <a:gd name="connsiteX5" fmla="*/ 215548 w 3311364"/>
              <a:gd name="connsiteY5" fmla="*/ 1750433 h 1750433"/>
              <a:gd name="connsiteX6" fmla="*/ 0 w 3311364"/>
              <a:gd name="connsiteY6" fmla="*/ 1534885 h 1750433"/>
              <a:gd name="connsiteX7" fmla="*/ 0 w 3311364"/>
              <a:gd name="connsiteY7" fmla="*/ 215548 h 1750433"/>
              <a:gd name="connsiteX8" fmla="*/ 215548 w 3311364"/>
              <a:gd name="connsiteY8" fmla="*/ 0 h 17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1364" h="1750433">
                <a:moveTo>
                  <a:pt x="215548" y="0"/>
                </a:moveTo>
                <a:lnTo>
                  <a:pt x="3095816" y="0"/>
                </a:lnTo>
                <a:cubicBezTo>
                  <a:pt x="3214860" y="0"/>
                  <a:pt x="3311364" y="96504"/>
                  <a:pt x="3311364" y="215548"/>
                </a:cubicBezTo>
                <a:lnTo>
                  <a:pt x="3311364" y="1534885"/>
                </a:lnTo>
                <a:cubicBezTo>
                  <a:pt x="3311364" y="1653929"/>
                  <a:pt x="3214860" y="1750433"/>
                  <a:pt x="3095816" y="1750433"/>
                </a:cubicBezTo>
                <a:lnTo>
                  <a:pt x="215548" y="1750433"/>
                </a:lnTo>
                <a:cubicBezTo>
                  <a:pt x="96504" y="1750433"/>
                  <a:pt x="0" y="1653929"/>
                  <a:pt x="0" y="1534885"/>
                </a:cubicBezTo>
                <a:lnTo>
                  <a:pt x="0" y="215548"/>
                </a:lnTo>
                <a:cubicBezTo>
                  <a:pt x="0" y="96504"/>
                  <a:pt x="96504" y="0"/>
                  <a:pt x="21554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1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492" y="1994695"/>
            <a:ext cx="12268200" cy="3328193"/>
          </a:xfrm>
        </p:spPr>
        <p:txBody>
          <a:bodyPr anchor="b"/>
          <a:lstStyle>
            <a:lvl1pPr>
              <a:defRPr sz="7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492" y="5354374"/>
            <a:ext cx="12268200" cy="175021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33415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2pPr>
            <a:lvl3pPr marL="106683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0024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13366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26670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20049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373390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26732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7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7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900" y="2129896"/>
            <a:ext cx="6045200" cy="507656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2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425980"/>
            <a:ext cx="12268200" cy="15464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9753" y="1961357"/>
            <a:ext cx="6017418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9753" y="2922588"/>
            <a:ext cx="6017418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0900" y="1961357"/>
            <a:ext cx="6047053" cy="96123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415" indent="0">
              <a:buNone/>
              <a:defRPr sz="2333" b="1"/>
            </a:lvl2pPr>
            <a:lvl3pPr marL="1066830" indent="0">
              <a:buNone/>
              <a:defRPr sz="2100" b="1"/>
            </a:lvl3pPr>
            <a:lvl4pPr marL="1600246" indent="0">
              <a:buNone/>
              <a:defRPr sz="1867" b="1"/>
            </a:lvl4pPr>
            <a:lvl5pPr marL="2133661" indent="0">
              <a:buNone/>
              <a:defRPr sz="1867" b="1"/>
            </a:lvl5pPr>
            <a:lvl6pPr marL="2667076" indent="0">
              <a:buNone/>
              <a:defRPr sz="1867" b="1"/>
            </a:lvl6pPr>
            <a:lvl7pPr marL="3200491" indent="0">
              <a:buNone/>
              <a:defRPr sz="1867" b="1"/>
            </a:lvl7pPr>
            <a:lvl8pPr marL="3733907" indent="0">
              <a:buNone/>
              <a:defRPr sz="1867" b="1"/>
            </a:lvl8pPr>
            <a:lvl9pPr marL="4267322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0900" y="2922588"/>
            <a:ext cx="6047053" cy="42986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7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32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7053" y="1151996"/>
            <a:ext cx="7200900" cy="5685896"/>
          </a:xfrm>
        </p:spPr>
        <p:txBody>
          <a:bodyPr/>
          <a:lstStyle>
            <a:lvl1pPr>
              <a:defRPr sz="3733"/>
            </a:lvl1pPr>
            <a:lvl2pPr>
              <a:defRPr sz="3267"/>
            </a:lvl2pPr>
            <a:lvl3pPr>
              <a:defRPr sz="2800"/>
            </a:lvl3pPr>
            <a:lvl4pPr>
              <a:defRPr sz="2333"/>
            </a:lvl4pPr>
            <a:lvl5pPr>
              <a:defRPr sz="2333"/>
            </a:lvl5pPr>
            <a:lvl6pPr>
              <a:defRPr sz="2333"/>
            </a:lvl6pPr>
            <a:lvl7pPr>
              <a:defRPr sz="2333"/>
            </a:lvl7pPr>
            <a:lvl8pPr>
              <a:defRPr sz="2333"/>
            </a:lvl8pPr>
            <a:lvl9pPr>
              <a:defRPr sz="233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8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53" y="533400"/>
            <a:ext cx="4587610" cy="1866900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47053" y="1151996"/>
            <a:ext cx="7200900" cy="5685896"/>
          </a:xfrm>
        </p:spPr>
        <p:txBody>
          <a:bodyPr anchor="t"/>
          <a:lstStyle>
            <a:lvl1pPr marL="0" indent="0">
              <a:buNone/>
              <a:defRPr sz="3733"/>
            </a:lvl1pPr>
            <a:lvl2pPr marL="533415" indent="0">
              <a:buNone/>
              <a:defRPr sz="3267"/>
            </a:lvl2pPr>
            <a:lvl3pPr marL="1066830" indent="0">
              <a:buNone/>
              <a:defRPr sz="2800"/>
            </a:lvl3pPr>
            <a:lvl4pPr marL="1600246" indent="0">
              <a:buNone/>
              <a:defRPr sz="2333"/>
            </a:lvl4pPr>
            <a:lvl5pPr marL="2133661" indent="0">
              <a:buNone/>
              <a:defRPr sz="2333"/>
            </a:lvl5pPr>
            <a:lvl6pPr marL="2667076" indent="0">
              <a:buNone/>
              <a:defRPr sz="2333"/>
            </a:lvl6pPr>
            <a:lvl7pPr marL="3200491" indent="0">
              <a:buNone/>
              <a:defRPr sz="2333"/>
            </a:lvl7pPr>
            <a:lvl8pPr marL="3733907" indent="0">
              <a:buNone/>
              <a:defRPr sz="2333"/>
            </a:lvl8pPr>
            <a:lvl9pPr marL="4267322" indent="0">
              <a:buNone/>
              <a:defRPr sz="233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9753" y="2400300"/>
            <a:ext cx="4587610" cy="4446853"/>
          </a:xfrm>
        </p:spPr>
        <p:txBody>
          <a:bodyPr/>
          <a:lstStyle>
            <a:lvl1pPr marL="0" indent="0">
              <a:buNone/>
              <a:defRPr sz="1867"/>
            </a:lvl1pPr>
            <a:lvl2pPr marL="533415" indent="0">
              <a:buNone/>
              <a:defRPr sz="1633"/>
            </a:lvl2pPr>
            <a:lvl3pPr marL="1066830" indent="0">
              <a:buNone/>
              <a:defRPr sz="1400"/>
            </a:lvl3pPr>
            <a:lvl4pPr marL="1600246" indent="0">
              <a:buNone/>
              <a:defRPr sz="1167"/>
            </a:lvl4pPr>
            <a:lvl5pPr marL="2133661" indent="0">
              <a:buNone/>
              <a:defRPr sz="1167"/>
            </a:lvl5pPr>
            <a:lvl6pPr marL="2667076" indent="0">
              <a:buNone/>
              <a:defRPr sz="1167"/>
            </a:lvl6pPr>
            <a:lvl7pPr marL="3200491" indent="0">
              <a:buNone/>
              <a:defRPr sz="1167"/>
            </a:lvl7pPr>
            <a:lvl8pPr marL="3733907" indent="0">
              <a:buNone/>
              <a:defRPr sz="1167"/>
            </a:lvl8pPr>
            <a:lvl9pPr marL="4267322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7900" y="425980"/>
            <a:ext cx="12268200" cy="154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0" y="2129896"/>
            <a:ext cx="12268200" cy="5076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79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D77E1-36CB-0647-A62A-4C6331EF47CC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1700" y="7415742"/>
            <a:ext cx="48006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45700" y="7415742"/>
            <a:ext cx="3200400" cy="4259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A22D-4FAD-1E4B-A38A-148FE14DFDC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03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674" r:id="rId13"/>
    <p:sldLayoutId id="2147483684" r:id="rId14"/>
    <p:sldLayoutId id="2147483664" r:id="rId15"/>
    <p:sldLayoutId id="2147483675" r:id="rId16"/>
    <p:sldLayoutId id="2147483683" r:id="rId17"/>
    <p:sldLayoutId id="214748367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66830" rtl="0" eaLnBrk="1" latinLnBrk="0" hangingPunct="1">
        <a:lnSpc>
          <a:spcPct val="90000"/>
        </a:lnSpc>
        <a:spcBef>
          <a:spcPct val="0"/>
        </a:spcBef>
        <a:buNone/>
        <a:defRPr sz="5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8" indent="-266708" algn="l" defTabSz="106683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12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33538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866953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36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378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199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0614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030" indent="-266708" algn="l" defTabSz="1066830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15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830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66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076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91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907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7322" algn="l" defTabSz="106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image" Target="../media/image11.png"/><Relationship Id="rId10" Type="http://schemas.openxmlformats.org/officeDocument/2006/relationships/image" Target="../media/image12.svg"/><Relationship Id="rId11" Type="http://schemas.openxmlformats.org/officeDocument/2006/relationships/image" Target="../media/image13.jpg"/><Relationship Id="rId12" Type="http://schemas.openxmlformats.org/officeDocument/2006/relationships/image" Target="../media/image1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11.png"/><Relationship Id="rId5" Type="http://schemas.openxmlformats.org/officeDocument/2006/relationships/image" Target="../media/image12.svg"/><Relationship Id="rId6" Type="http://schemas.openxmlformats.org/officeDocument/2006/relationships/image" Target="../media/image7.png"/><Relationship Id="rId7" Type="http://schemas.openxmlformats.org/officeDocument/2006/relationships/image" Target="../media/image8.svg"/><Relationship Id="rId8" Type="http://schemas.openxmlformats.org/officeDocument/2006/relationships/image" Target="../media/image9.png"/><Relationship Id="rId9" Type="http://schemas.openxmlformats.org/officeDocument/2006/relationships/image" Target="../media/image10.svg"/><Relationship Id="rId10" Type="http://schemas.openxmlformats.org/officeDocument/2006/relationships/image" Target="../media/image15.jpg"/><Relationship Id="rId11" Type="http://schemas.openxmlformats.org/officeDocument/2006/relationships/image" Target="../media/image1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9.png"/><Relationship Id="rId7" Type="http://schemas.openxmlformats.org/officeDocument/2006/relationships/image" Target="../media/image10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9.png"/><Relationship Id="rId7" Type="http://schemas.openxmlformats.org/officeDocument/2006/relationships/image" Target="../media/image1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9.png"/><Relationship Id="rId5" Type="http://schemas.openxmlformats.org/officeDocument/2006/relationships/image" Target="../media/image10.sv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Relationship Id="rId7" Type="http://schemas.openxmlformats.org/officeDocument/2006/relationships/image" Target="../media/image9.png"/><Relationship Id="rId8" Type="http://schemas.openxmlformats.org/officeDocument/2006/relationships/image" Target="../media/image10.svg"/><Relationship Id="rId9" Type="http://schemas.openxmlformats.org/officeDocument/2006/relationships/image" Target="../media/image1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1791" y="1947689"/>
            <a:ext cx="5596085" cy="2236354"/>
          </a:xfrm>
          <a:prstGeom prst="rect">
            <a:avLst/>
          </a:prstGeom>
          <a:noFill/>
          <a:ln w="12700">
            <a:noFill/>
            <a:prstDash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rot="0" spcFirstLastPara="0" vertOverflow="overflow" horzOverflow="overflow" vert="horz" wrap="square" lIns="10083" tIns="10083" rIns="10083" bIns="10083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1" u="none" strike="noStrike" kern="1200" cap="none" spc="0" normalizeH="0" baseline="0" noProof="0" dirty="0">
                <a:ln>
                  <a:noFill/>
                </a:ln>
                <a:solidFill>
                  <a:srgbClr val="E73137"/>
                </a:solidFill>
                <a:effectLst/>
                <a:uLnTx/>
                <a:uFillTx/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  <a:sym typeface="Poppins Medium"/>
              </a:rPr>
              <a:t>#CátedrasCiber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0" i="0" u="none" strike="noStrike" kern="1200" cap="none" spc="0" normalizeH="0" baseline="0" noProof="0" dirty="0">
                <a:ln>
                  <a:noFill/>
                </a:ln>
                <a:solidFill>
                  <a:srgbClr val="4B5C66"/>
                </a:solidFill>
                <a:effectLst/>
                <a:uLnTx/>
                <a:uFillTx/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  <a:sym typeface="Poppins Medium"/>
              </a:rPr>
              <a:t>Taller Práctico de
Seguridad en Contraseñas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Cátedras de Ciberseguridad 2025-2026</a:t>
            </a:r>
          </a:p>
        </p:txBody>
      </p:sp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 descr="Panal blanco">
            <a:extLst>
              <a:ext uri="{FF2B5EF4-FFF2-40B4-BE49-F238E27FC236}">
                <a16:creationId xmlns:a16="http://schemas.microsoft.com/office/drawing/2014/main" id="{150DC8E9-58C6-B74D-2257-483CAC44A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326" r="12326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4" name="Title demo slide">
            <a:extLst>
              <a:ext uri="{FF2B5EF4-FFF2-40B4-BE49-F238E27FC236}">
                <a16:creationId xmlns:a16="http://schemas.microsoft.com/office/drawing/2014/main" id="{33764532-4F35-4257-571D-7520323EDE08}"/>
              </a:ext>
            </a:extLst>
          </p:cNvPr>
          <p:cNvSpPr txBox="1"/>
          <p:nvPr/>
        </p:nvSpPr>
        <p:spPr>
          <a:xfrm>
            <a:off x="8468397" y="4191221"/>
            <a:ext cx="5220821" cy="88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Colocar la imagen en la capa gris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25A3D5-9A94-8923-4354-0647B3503D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953" y="6914351"/>
            <a:ext cx="13988094" cy="1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6: Credential Stuffing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🔄 Ataque por reutilización de credenciales:</a:t>
            </a:r>
          </a:p>
          <a:p>
            <a:r>
              <a:t/>
            </a:r>
          </a:p>
          <a:p>
            <a:r>
              <a:t>1. Filtración en Servicio A (LinkedIn 2012)</a:t>
            </a:r>
          </a:p>
          <a:p>
            <a:r>
              <a:t>2. Usuario reutiliza password en Servicio B</a:t>
            </a:r>
          </a:p>
          <a:p>
            <a:r>
              <a:t>3. Atacante prueba credenciales filtradas en B</a:t>
            </a:r>
          </a:p>
          <a:p>
            <a:r>
              <a:t/>
            </a:r>
          </a:p>
          <a:p>
            <a:r>
              <a:t>📊 Estadísticas alarmantes:</a:t>
            </a:r>
          </a:p>
          <a:p>
            <a:r>
              <a:t>• 65% de usuarios reutilizan contraseñas</a:t>
            </a:r>
          </a:p>
          <a:p>
            <a:r>
              <a:t>• Have I Been Pwned: 13B+ credenciales filtradas</a:t>
            </a:r>
          </a:p>
          <a:p>
            <a:r>
              <a:t/>
            </a:r>
          </a:p>
          <a:p>
            <a:r>
              <a:t>🛡️ Defensa: Passwords únicos + MFA + monitoring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7: Análisis de Stealers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🦠 Info-Stealers (Redline, Raccoon, Vidar):</a:t>
            </a:r>
          </a:p>
          <a:p>
            <a:r>
              <a:t>• Roban credenciales de navegadores</a:t>
            </a:r>
          </a:p>
          <a:p>
            <a:r>
              <a:t>• Cookies de sesión (session hijacking)</a:t>
            </a:r>
          </a:p>
          <a:p>
            <a:r>
              <a:t>• Wallets de criptomonedas</a:t>
            </a:r>
          </a:p>
          <a:p>
            <a:r>
              <a:t/>
            </a:r>
          </a:p>
          <a:p>
            <a:r>
              <a:t>📋 MITRE ATT&amp;CK Mapping:</a:t>
            </a:r>
          </a:p>
          <a:p>
            <a:r>
              <a:t>• T1555.003: Credentials from Web Browsers</a:t>
            </a:r>
          </a:p>
          <a:p>
            <a:r>
              <a:t>• T1539: Steal Web Session Cookie</a:t>
            </a:r>
          </a:p>
          <a:p>
            <a:r>
              <a:t>• T1082: System Information Discovery</a:t>
            </a:r>
          </a:p>
          <a:p>
            <a:r>
              <a:t/>
            </a:r>
          </a:p>
          <a:p>
            <a:r>
              <a:t>💰 Modelo: MaaS (Malware-as-a-Service)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8: Detección y Defensa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🛡️ Perspectiva Blue Team:</a:t>
            </a:r>
          </a:p>
          <a:p>
            <a:r>
              <a:t/>
            </a:r>
          </a:p>
          <a:p>
            <a:r>
              <a:t>Patrones en logs (grep, jq):</a:t>
            </a:r>
          </a:p>
          <a:p>
            <a:r>
              <a:t>• Brute Force: misma IP, mismo user, muchos fallos</a:t>
            </a:r>
          </a:p>
          <a:p>
            <a:r>
              <a:t>• Spraying: misma IP, muchos users, pocos fallos/user</a:t>
            </a:r>
          </a:p>
          <a:p>
            <a:r>
              <a:t>• Stuffing: IPs rotatorias, algunos éxitos</a:t>
            </a:r>
          </a:p>
          <a:p>
            <a:r>
              <a:t/>
            </a:r>
          </a:p>
          <a:p>
            <a:r>
              <a:t>🔐 Conditional Access (Zero Trust):</a:t>
            </a:r>
          </a:p>
          <a:p>
            <a:r>
              <a:t>• Impossible Travel: Madrid 10:00 → Tokyo 11:00</a:t>
            </a:r>
          </a:p>
          <a:p>
            <a:r>
              <a:t>• Device Compliance: ¿Antivirus activo?</a:t>
            </a:r>
          </a:p>
          <a:p>
            <a:r>
              <a:t>• Risky IP: Tor, VPNs anónimas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9: Evasión y Rotación de IPs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🚫 Rate Limiting y Bloqueos:</a:t>
            </a:r>
          </a:p>
          <a:p>
            <a:r>
              <a:t>• WAFs bloquean IPs tras X intentos fallidos</a:t>
            </a:r>
          </a:p>
          <a:p>
            <a:r>
              <a:t>• Error 429 Too Many Requests</a:t>
            </a:r>
          </a:p>
          <a:p>
            <a:r>
              <a:t/>
            </a:r>
          </a:p>
          <a:p>
            <a:r>
              <a:t>🧅 Evasión con Tor / Proxy Pools:</a:t>
            </a:r>
          </a:p>
          <a:p>
            <a:r>
              <a:t>• Enrutar tráfico vía Tor (SOCKS5)</a:t>
            </a:r>
          </a:p>
          <a:p>
            <a:r>
              <a:t>• La IP de salida rota periódicamente</a:t>
            </a:r>
          </a:p>
          <a:p>
            <a:r>
              <a:t>• Permite fuerza bruta lenta distribuida</a:t>
            </a:r>
          </a:p>
          <a:p>
            <a:r>
              <a:t/>
            </a:r>
          </a:p>
          <a:p>
            <a:r>
              <a:t>🛠️ Práctica:</a:t>
            </a:r>
          </a:p>
          <a:p>
            <a:r>
              <a:t>• Script Python + requests[socks]</a:t>
            </a:r>
          </a:p>
          <a:p>
            <a:r>
              <a:t>• Contenedor Tor Proxy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Resumen de Herramientas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🔓 Cracking Offline:</a:t>
            </a:r>
          </a:p>
          <a:p>
            <a:r>
              <a:t>   John the Ripper, Hashcat, Name-That-Hash</a:t>
            </a:r>
          </a:p>
          <a:p>
            <a:r>
              <a:t/>
            </a:r>
          </a:p>
          <a:p>
            <a:r>
              <a:t>📚 Wordlists:</a:t>
            </a:r>
          </a:p>
          <a:p>
            <a:r>
              <a:t>   rockyou.txt, SecLists, CUPP, Pydictor</a:t>
            </a:r>
          </a:p>
          <a:p>
            <a:r>
              <a:t/>
            </a:r>
          </a:p>
          <a:p>
            <a:r>
              <a:t>🌐 Ataques Online:</a:t>
            </a:r>
          </a:p>
          <a:p>
            <a:r>
              <a:t>   Hydra, FFUF, Burp Suite</a:t>
            </a:r>
          </a:p>
          <a:p>
            <a:r>
              <a:t/>
            </a:r>
          </a:p>
          <a:p>
            <a:r>
              <a:t>🦠 Análisis Malware:</a:t>
            </a:r>
          </a:p>
          <a:p>
            <a:r>
              <a:t>   ANY.RUN, Joe Sandbox, YARA</a:t>
            </a:r>
          </a:p>
          <a:p>
            <a:r>
              <a:t/>
            </a:r>
          </a:p>
          <a:p>
            <a:r>
              <a:t>🛡️ Defensa:</a:t>
            </a:r>
          </a:p>
          <a:p>
            <a:r>
              <a:t>   grep, jq, Fail2Ban, EDR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Entorno de Práctica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🐳 Docker Compose incluido:</a:t>
            </a:r>
          </a:p>
          <a:p>
            <a:r>
              <a:t/>
            </a:r>
          </a:p>
          <a:p>
            <a:r>
              <a:t>• attacker: Kali Linux con herramientas</a:t>
            </a:r>
          </a:p>
          <a:p>
            <a:r>
              <a:t>• ssh-target: Servidor SSH vulnerable (puerto 2222)</a:t>
            </a:r>
          </a:p>
          <a:p>
            <a:r>
              <a:t>• dvwa: Damn Vulnerable Web Application</a:t>
            </a:r>
          </a:p>
          <a:p>
            <a:r>
              <a:t>• vulnerable-api: API Flask sin protección</a:t>
            </a:r>
          </a:p>
          <a:p>
            <a:r>
              <a:t/>
            </a:r>
          </a:p>
          <a:p>
            <a:r>
              <a:t>⚡ Inicio rápido:</a:t>
            </a:r>
          </a:p>
          <a:p>
            <a:r>
              <a:t>   docker-compose up -d</a:t>
            </a:r>
          </a:p>
          <a:p>
            <a:r>
              <a:t>   docker-compose exec attacker /bin/bash</a:t>
            </a:r>
          </a:p>
          <a:p>
            <a:r>
              <a:t/>
            </a:r>
          </a:p>
          <a:p>
            <a:r>
              <a:t>📁 github.com/edelahozuah/intro-to-password-workshop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⚠️ Consideraciones Éticas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🚨 IMPORTANTE:</a:t>
            </a:r>
          </a:p>
          <a:p>
            <a:r>
              <a:t/>
            </a:r>
          </a:p>
          <a:p>
            <a:r>
              <a:t>• NUNCA ejecutar técnicas sin autorización explícita</a:t>
            </a:r>
          </a:p>
          <a:p>
            <a:r>
              <a:t>• El pentesting no autorizado es ILEGAL</a:t>
            </a:r>
          </a:p>
          <a:p>
            <a:r>
              <a:t>• Usar SOLO el entorno Docker proporcionado</a:t>
            </a:r>
          </a:p>
          <a:p>
            <a:r>
              <a:t>• Respetar leyes de privacidad y protección de datos</a:t>
            </a:r>
          </a:p>
          <a:p>
            <a:r>
              <a:t/>
            </a:r>
          </a:p>
          <a:p>
            <a:r>
              <a:t>✅ Este taller es EXCLUSIVAMENTE educativo</a:t>
            </a:r>
          </a:p>
          <a:p>
            <a:r>
              <a:t/>
            </a:r>
          </a:p>
          <a:p>
            <a:r>
              <a:t>🎓 Continúa aprendiendo:</a:t>
            </a:r>
          </a:p>
          <a:p>
            <a:r>
              <a:t>   HackTheBox, TryHackMe, CTFs, OSCP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03170B-D6FE-E020-6E92-C51C64AD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1947689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Contenido del Taller</a:t>
            </a: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FE6EEAB4-DC61-CD92-429E-C807AA32C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791" y="4493032"/>
            <a:ext cx="3962067" cy="597024"/>
          </a:xfrm>
          <a:prstGeom prst="rect">
            <a:avLst/>
          </a:prstGeom>
        </p:spPr>
      </p:pic>
      <p:sp>
        <p:nvSpPr>
          <p:cNvPr id="45" name="Title demo slide">
            <a:extLst>
              <a:ext uri="{FF2B5EF4-FFF2-40B4-BE49-F238E27FC236}">
                <a16:creationId xmlns:a16="http://schemas.microsoft.com/office/drawing/2014/main" id="{9DF1C657-4BEB-86E5-20C7-3833C833F0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310763" y="4611288"/>
            <a:ext cx="3235274" cy="32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b="1" dirty="0">
                <a:solidFill>
                  <a:schemeClr val="bg1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8 módulos prácticos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grpSp>
        <p:nvGrpSpPr>
          <p:cNvPr id="46" name="Gráfico 15">
            <a:extLst>
              <a:ext uri="{FF2B5EF4-FFF2-40B4-BE49-F238E27FC236}">
                <a16:creationId xmlns:a16="http://schemas.microsoft.com/office/drawing/2014/main" id="{38142471-7208-71ED-3871-D9FF18E21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5196" y="1940624"/>
            <a:ext cx="248438" cy="4973727"/>
            <a:chOff x="5205321" y="11671748"/>
            <a:chExt cx="267366" cy="5352669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34E6EA6F-994B-AC2E-9F81-20CEB67D166C}"/>
                </a:ext>
              </a:extLst>
            </p:cNvPr>
            <p:cNvSpPr/>
            <p:nvPr/>
          </p:nvSpPr>
          <p:spPr>
            <a:xfrm>
              <a:off x="5205321" y="11671748"/>
              <a:ext cx="267366" cy="267366"/>
            </a:xfrm>
            <a:custGeom>
              <a:avLst/>
              <a:gdLst>
                <a:gd name="connsiteX0" fmla="*/ 109347 w 267366"/>
                <a:gd name="connsiteY0" fmla="*/ 267367 h 267366"/>
                <a:gd name="connsiteX1" fmla="*/ 109347 w 267366"/>
                <a:gd name="connsiteY1" fmla="*/ 109347 h 267366"/>
                <a:gd name="connsiteX2" fmla="*/ 267367 w 267366"/>
                <a:gd name="connsiteY2" fmla="*/ 109347 h 267366"/>
                <a:gd name="connsiteX3" fmla="*/ 267367 w 267366"/>
                <a:gd name="connsiteY3" fmla="*/ 0 h 267366"/>
                <a:gd name="connsiteX4" fmla="*/ 109347 w 267366"/>
                <a:gd name="connsiteY4" fmla="*/ 0 h 267366"/>
                <a:gd name="connsiteX5" fmla="*/ 0 w 267366"/>
                <a:gd name="connsiteY5" fmla="*/ 0 h 267366"/>
                <a:gd name="connsiteX6" fmla="*/ 0 w 267366"/>
                <a:gd name="connsiteY6" fmla="*/ 109347 h 267366"/>
                <a:gd name="connsiteX7" fmla="*/ 0 w 267366"/>
                <a:gd name="connsiteY7" fmla="*/ 267367 h 267366"/>
                <a:gd name="connsiteX8" fmla="*/ 109347 w 267366"/>
                <a:gd name="connsiteY8" fmla="*/ 267367 h 267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366" h="267366">
                  <a:moveTo>
                    <a:pt x="109347" y="267367"/>
                  </a:moveTo>
                  <a:lnTo>
                    <a:pt x="109347" y="109347"/>
                  </a:lnTo>
                  <a:lnTo>
                    <a:pt x="267367" y="109347"/>
                  </a:lnTo>
                  <a:lnTo>
                    <a:pt x="267367" y="0"/>
                  </a:lnTo>
                  <a:lnTo>
                    <a:pt x="109347" y="0"/>
                  </a:lnTo>
                  <a:lnTo>
                    <a:pt x="0" y="0"/>
                  </a:lnTo>
                  <a:lnTo>
                    <a:pt x="0" y="109347"/>
                  </a:lnTo>
                  <a:lnTo>
                    <a:pt x="0" y="267367"/>
                  </a:lnTo>
                  <a:lnTo>
                    <a:pt x="109347" y="267367"/>
                  </a:lnTo>
                  <a:close/>
                </a:path>
              </a:pathLst>
            </a:custGeom>
            <a:solidFill>
              <a:srgbClr val="E731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220272E-9733-CB81-FE69-AA76CDD1FF18}"/>
                </a:ext>
              </a:extLst>
            </p:cNvPr>
            <p:cNvSpPr/>
            <p:nvPr/>
          </p:nvSpPr>
          <p:spPr>
            <a:xfrm>
              <a:off x="5205321" y="12021602"/>
              <a:ext cx="109442" cy="5002815"/>
            </a:xfrm>
            <a:custGeom>
              <a:avLst/>
              <a:gdLst>
                <a:gd name="connsiteX0" fmla="*/ 0 w 109442"/>
                <a:gd name="connsiteY0" fmla="*/ 0 h 5002815"/>
                <a:gd name="connsiteX1" fmla="*/ 109442 w 109442"/>
                <a:gd name="connsiteY1" fmla="*/ 0 h 5002815"/>
                <a:gd name="connsiteX2" fmla="*/ 109442 w 109442"/>
                <a:gd name="connsiteY2" fmla="*/ 5002816 h 5002815"/>
                <a:gd name="connsiteX3" fmla="*/ 0 w 109442"/>
                <a:gd name="connsiteY3" fmla="*/ 5002816 h 500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442" h="5002815">
                  <a:moveTo>
                    <a:pt x="0" y="0"/>
                  </a:moveTo>
                  <a:lnTo>
                    <a:pt x="109442" y="0"/>
                  </a:lnTo>
                  <a:lnTo>
                    <a:pt x="109442" y="5002816"/>
                  </a:lnTo>
                  <a:lnTo>
                    <a:pt x="0" y="5002816"/>
                  </a:lnTo>
                  <a:close/>
                </a:path>
              </a:pathLst>
            </a:custGeom>
            <a:gradFill>
              <a:gsLst>
                <a:gs pos="0">
                  <a:srgbClr val="E73138"/>
                </a:gs>
                <a:gs pos="4000">
                  <a:srgbClr val="E02E35"/>
                </a:gs>
                <a:gs pos="18000">
                  <a:srgbClr val="CD272F"/>
                </a:gs>
                <a:gs pos="35000">
                  <a:srgbClr val="C0212B"/>
                </a:gs>
                <a:gs pos="56000">
                  <a:srgbClr val="B91E28"/>
                </a:gs>
                <a:gs pos="100000">
                  <a:srgbClr val="B71E28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715"/>
            </a:p>
          </p:txBody>
        </p:sp>
      </p:grpSp>
      <p:pic>
        <p:nvPicPr>
          <p:cNvPr id="49" name="Marcador de posición de imagen 3">
            <a:extLst>
              <a:ext uri="{FF2B5EF4-FFF2-40B4-BE49-F238E27FC236}">
                <a16:creationId xmlns:a16="http://schemas.microsoft.com/office/drawing/2014/main" id="{150DC8E9-58C6-B74D-2257-483CAC44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" b="27"/>
          <a:stretch/>
        </p:blipFill>
        <p:spPr>
          <a:xfrm>
            <a:off x="7712362" y="1947690"/>
            <a:ext cx="6529006" cy="4874710"/>
          </a:xfrm>
          <a:custGeom>
            <a:avLst/>
            <a:gdLst>
              <a:gd name="connsiteX0" fmla="*/ 0 w 5163352"/>
              <a:gd name="connsiteY0" fmla="*/ 3548996 h 5165888"/>
              <a:gd name="connsiteX1" fmla="*/ 1616252 w 5163352"/>
              <a:gd name="connsiteY1" fmla="*/ 3548996 h 5165888"/>
              <a:gd name="connsiteX2" fmla="*/ 1616252 w 5163352"/>
              <a:gd name="connsiteY2" fmla="*/ 5165888 h 5165888"/>
              <a:gd name="connsiteX3" fmla="*/ 0 w 5163352"/>
              <a:gd name="connsiteY3" fmla="*/ 5165888 h 5165888"/>
              <a:gd name="connsiteX4" fmla="*/ 3528291 w 5163352"/>
              <a:gd name="connsiteY4" fmla="*/ 1721798 h 5165888"/>
              <a:gd name="connsiteX5" fmla="*/ 5163352 w 5163352"/>
              <a:gd name="connsiteY5" fmla="*/ 1721798 h 5165888"/>
              <a:gd name="connsiteX6" fmla="*/ 5163352 w 5163352"/>
              <a:gd name="connsiteY6" fmla="*/ 5165395 h 5165888"/>
              <a:gd name="connsiteX7" fmla="*/ 1721117 w 5163352"/>
              <a:gd name="connsiteY7" fmla="*/ 5165395 h 5165888"/>
              <a:gd name="connsiteX8" fmla="*/ 1721117 w 5163352"/>
              <a:gd name="connsiteY8" fmla="*/ 3529687 h 5165888"/>
              <a:gd name="connsiteX9" fmla="*/ 3528291 w 5163352"/>
              <a:gd name="connsiteY9" fmla="*/ 3529687 h 5165888"/>
              <a:gd name="connsiteX10" fmla="*/ 1721117 w 5163352"/>
              <a:gd name="connsiteY10" fmla="*/ 1721798 h 5165888"/>
              <a:gd name="connsiteX11" fmla="*/ 3442235 w 5163352"/>
              <a:gd name="connsiteY11" fmla="*/ 1721798 h 5165888"/>
              <a:gd name="connsiteX12" fmla="*/ 3442235 w 5163352"/>
              <a:gd name="connsiteY12" fmla="*/ 3443597 h 5165888"/>
              <a:gd name="connsiteX13" fmla="*/ 1721117 w 5163352"/>
              <a:gd name="connsiteY13" fmla="*/ 3443597 h 5165888"/>
              <a:gd name="connsiteX14" fmla="*/ 3547100 w 5163352"/>
              <a:gd name="connsiteY14" fmla="*/ 1 h 5165888"/>
              <a:gd name="connsiteX15" fmla="*/ 5163352 w 5163352"/>
              <a:gd name="connsiteY15" fmla="*/ 1 h 5165888"/>
              <a:gd name="connsiteX16" fmla="*/ 5163352 w 5163352"/>
              <a:gd name="connsiteY16" fmla="*/ 1616893 h 5165888"/>
              <a:gd name="connsiteX17" fmla="*/ 3547100 w 5163352"/>
              <a:gd name="connsiteY17" fmla="*/ 1616893 h 5165888"/>
              <a:gd name="connsiteX18" fmla="*/ 0 w 5163352"/>
              <a:gd name="connsiteY18" fmla="*/ 0 h 5165888"/>
              <a:gd name="connsiteX19" fmla="*/ 3442235 w 5163352"/>
              <a:gd name="connsiteY19" fmla="*/ 0 h 5165888"/>
              <a:gd name="connsiteX20" fmla="*/ 3442235 w 5163352"/>
              <a:gd name="connsiteY20" fmla="*/ 1635708 h 5165888"/>
              <a:gd name="connsiteX21" fmla="*/ 1635061 w 5163352"/>
              <a:gd name="connsiteY21" fmla="*/ 1635708 h 5165888"/>
              <a:gd name="connsiteX22" fmla="*/ 1635061 w 5163352"/>
              <a:gd name="connsiteY22" fmla="*/ 3443597 h 5165888"/>
              <a:gd name="connsiteX23" fmla="*/ 0 w 5163352"/>
              <a:gd name="connsiteY23" fmla="*/ 3443597 h 5165888"/>
              <a:gd name="connsiteX0" fmla="*/ 0 w 6943384"/>
              <a:gd name="connsiteY0" fmla="*/ 3548996 h 5165888"/>
              <a:gd name="connsiteX1" fmla="*/ 1616252 w 6943384"/>
              <a:gd name="connsiteY1" fmla="*/ 3548996 h 5165888"/>
              <a:gd name="connsiteX2" fmla="*/ 1616252 w 6943384"/>
              <a:gd name="connsiteY2" fmla="*/ 5165888 h 5165888"/>
              <a:gd name="connsiteX3" fmla="*/ 0 w 6943384"/>
              <a:gd name="connsiteY3" fmla="*/ 5165888 h 5165888"/>
              <a:gd name="connsiteX4" fmla="*/ 0 w 6943384"/>
              <a:gd name="connsiteY4" fmla="*/ 3548996 h 5165888"/>
              <a:gd name="connsiteX5" fmla="*/ 3528291 w 6943384"/>
              <a:gd name="connsiteY5" fmla="*/ 1721798 h 5165888"/>
              <a:gd name="connsiteX6" fmla="*/ 6943384 w 6943384"/>
              <a:gd name="connsiteY6" fmla="*/ 1727894 h 5165888"/>
              <a:gd name="connsiteX7" fmla="*/ 5163352 w 6943384"/>
              <a:gd name="connsiteY7" fmla="*/ 5165395 h 5165888"/>
              <a:gd name="connsiteX8" fmla="*/ 1721117 w 6943384"/>
              <a:gd name="connsiteY8" fmla="*/ 5165395 h 5165888"/>
              <a:gd name="connsiteX9" fmla="*/ 1721117 w 6943384"/>
              <a:gd name="connsiteY9" fmla="*/ 3529687 h 5165888"/>
              <a:gd name="connsiteX10" fmla="*/ 3528291 w 6943384"/>
              <a:gd name="connsiteY10" fmla="*/ 3529687 h 5165888"/>
              <a:gd name="connsiteX11" fmla="*/ 3528291 w 6943384"/>
              <a:gd name="connsiteY11" fmla="*/ 1721798 h 5165888"/>
              <a:gd name="connsiteX12" fmla="*/ 1721117 w 6943384"/>
              <a:gd name="connsiteY12" fmla="*/ 1721798 h 5165888"/>
              <a:gd name="connsiteX13" fmla="*/ 3442235 w 6943384"/>
              <a:gd name="connsiteY13" fmla="*/ 1721798 h 5165888"/>
              <a:gd name="connsiteX14" fmla="*/ 3442235 w 6943384"/>
              <a:gd name="connsiteY14" fmla="*/ 3443597 h 5165888"/>
              <a:gd name="connsiteX15" fmla="*/ 1721117 w 6943384"/>
              <a:gd name="connsiteY15" fmla="*/ 3443597 h 5165888"/>
              <a:gd name="connsiteX16" fmla="*/ 1721117 w 6943384"/>
              <a:gd name="connsiteY16" fmla="*/ 1721798 h 5165888"/>
              <a:gd name="connsiteX17" fmla="*/ 3547100 w 6943384"/>
              <a:gd name="connsiteY17" fmla="*/ 1 h 5165888"/>
              <a:gd name="connsiteX18" fmla="*/ 5163352 w 6943384"/>
              <a:gd name="connsiteY18" fmla="*/ 1 h 5165888"/>
              <a:gd name="connsiteX19" fmla="*/ 5163352 w 6943384"/>
              <a:gd name="connsiteY19" fmla="*/ 1616893 h 5165888"/>
              <a:gd name="connsiteX20" fmla="*/ 3547100 w 6943384"/>
              <a:gd name="connsiteY20" fmla="*/ 1616893 h 5165888"/>
              <a:gd name="connsiteX21" fmla="*/ 3547100 w 6943384"/>
              <a:gd name="connsiteY21" fmla="*/ 1 h 5165888"/>
              <a:gd name="connsiteX22" fmla="*/ 0 w 6943384"/>
              <a:gd name="connsiteY22" fmla="*/ 0 h 5165888"/>
              <a:gd name="connsiteX23" fmla="*/ 3442235 w 6943384"/>
              <a:gd name="connsiteY23" fmla="*/ 0 h 5165888"/>
              <a:gd name="connsiteX24" fmla="*/ 3442235 w 6943384"/>
              <a:gd name="connsiteY24" fmla="*/ 1635708 h 5165888"/>
              <a:gd name="connsiteX25" fmla="*/ 1635061 w 6943384"/>
              <a:gd name="connsiteY25" fmla="*/ 1635708 h 5165888"/>
              <a:gd name="connsiteX26" fmla="*/ 1635061 w 6943384"/>
              <a:gd name="connsiteY26" fmla="*/ 3443597 h 5165888"/>
              <a:gd name="connsiteX27" fmla="*/ 0 w 6943384"/>
              <a:gd name="connsiteY27" fmla="*/ 3443597 h 5165888"/>
              <a:gd name="connsiteX28" fmla="*/ 0 w 6943384"/>
              <a:gd name="connsiteY28" fmla="*/ 0 h 5165888"/>
              <a:gd name="connsiteX0" fmla="*/ 0 w 6943384"/>
              <a:gd name="connsiteY0" fmla="*/ 3548996 h 5171491"/>
              <a:gd name="connsiteX1" fmla="*/ 1616252 w 6943384"/>
              <a:gd name="connsiteY1" fmla="*/ 3548996 h 5171491"/>
              <a:gd name="connsiteX2" fmla="*/ 1616252 w 6943384"/>
              <a:gd name="connsiteY2" fmla="*/ 5165888 h 5171491"/>
              <a:gd name="connsiteX3" fmla="*/ 0 w 6943384"/>
              <a:gd name="connsiteY3" fmla="*/ 5165888 h 5171491"/>
              <a:gd name="connsiteX4" fmla="*/ 0 w 6943384"/>
              <a:gd name="connsiteY4" fmla="*/ 3548996 h 5171491"/>
              <a:gd name="connsiteX5" fmla="*/ 3528291 w 6943384"/>
              <a:gd name="connsiteY5" fmla="*/ 1721798 h 5171491"/>
              <a:gd name="connsiteX6" fmla="*/ 6943384 w 6943384"/>
              <a:gd name="connsiteY6" fmla="*/ 1727894 h 5171491"/>
              <a:gd name="connsiteX7" fmla="*/ 6919000 w 6943384"/>
              <a:gd name="connsiteY7" fmla="*/ 5171491 h 5171491"/>
              <a:gd name="connsiteX8" fmla="*/ 1721117 w 6943384"/>
              <a:gd name="connsiteY8" fmla="*/ 5165395 h 5171491"/>
              <a:gd name="connsiteX9" fmla="*/ 1721117 w 6943384"/>
              <a:gd name="connsiteY9" fmla="*/ 3529687 h 5171491"/>
              <a:gd name="connsiteX10" fmla="*/ 3528291 w 6943384"/>
              <a:gd name="connsiteY10" fmla="*/ 3529687 h 5171491"/>
              <a:gd name="connsiteX11" fmla="*/ 3528291 w 6943384"/>
              <a:gd name="connsiteY11" fmla="*/ 1721798 h 5171491"/>
              <a:gd name="connsiteX12" fmla="*/ 1721117 w 6943384"/>
              <a:gd name="connsiteY12" fmla="*/ 1721798 h 5171491"/>
              <a:gd name="connsiteX13" fmla="*/ 3442235 w 6943384"/>
              <a:gd name="connsiteY13" fmla="*/ 1721798 h 5171491"/>
              <a:gd name="connsiteX14" fmla="*/ 3442235 w 6943384"/>
              <a:gd name="connsiteY14" fmla="*/ 3443597 h 5171491"/>
              <a:gd name="connsiteX15" fmla="*/ 1721117 w 6943384"/>
              <a:gd name="connsiteY15" fmla="*/ 3443597 h 5171491"/>
              <a:gd name="connsiteX16" fmla="*/ 1721117 w 6943384"/>
              <a:gd name="connsiteY16" fmla="*/ 1721798 h 5171491"/>
              <a:gd name="connsiteX17" fmla="*/ 3547100 w 6943384"/>
              <a:gd name="connsiteY17" fmla="*/ 1 h 5171491"/>
              <a:gd name="connsiteX18" fmla="*/ 5163352 w 6943384"/>
              <a:gd name="connsiteY18" fmla="*/ 1 h 5171491"/>
              <a:gd name="connsiteX19" fmla="*/ 5163352 w 6943384"/>
              <a:gd name="connsiteY19" fmla="*/ 1616893 h 5171491"/>
              <a:gd name="connsiteX20" fmla="*/ 3547100 w 6943384"/>
              <a:gd name="connsiteY20" fmla="*/ 1616893 h 5171491"/>
              <a:gd name="connsiteX21" fmla="*/ 3547100 w 6943384"/>
              <a:gd name="connsiteY21" fmla="*/ 1 h 5171491"/>
              <a:gd name="connsiteX22" fmla="*/ 0 w 6943384"/>
              <a:gd name="connsiteY22" fmla="*/ 0 h 5171491"/>
              <a:gd name="connsiteX23" fmla="*/ 3442235 w 6943384"/>
              <a:gd name="connsiteY23" fmla="*/ 0 h 5171491"/>
              <a:gd name="connsiteX24" fmla="*/ 3442235 w 6943384"/>
              <a:gd name="connsiteY24" fmla="*/ 1635708 h 5171491"/>
              <a:gd name="connsiteX25" fmla="*/ 1635061 w 6943384"/>
              <a:gd name="connsiteY25" fmla="*/ 1635708 h 5171491"/>
              <a:gd name="connsiteX26" fmla="*/ 1635061 w 6943384"/>
              <a:gd name="connsiteY26" fmla="*/ 3443597 h 5171491"/>
              <a:gd name="connsiteX27" fmla="*/ 0 w 6943384"/>
              <a:gd name="connsiteY27" fmla="*/ 3443597 h 5171491"/>
              <a:gd name="connsiteX28" fmla="*/ 0 w 6943384"/>
              <a:gd name="connsiteY28" fmla="*/ 0 h 5171491"/>
              <a:gd name="connsiteX0" fmla="*/ 0 w 6925096"/>
              <a:gd name="connsiteY0" fmla="*/ 3548996 h 5171491"/>
              <a:gd name="connsiteX1" fmla="*/ 1616252 w 6925096"/>
              <a:gd name="connsiteY1" fmla="*/ 3548996 h 5171491"/>
              <a:gd name="connsiteX2" fmla="*/ 1616252 w 6925096"/>
              <a:gd name="connsiteY2" fmla="*/ 5165888 h 5171491"/>
              <a:gd name="connsiteX3" fmla="*/ 0 w 6925096"/>
              <a:gd name="connsiteY3" fmla="*/ 5165888 h 5171491"/>
              <a:gd name="connsiteX4" fmla="*/ 0 w 6925096"/>
              <a:gd name="connsiteY4" fmla="*/ 3548996 h 5171491"/>
              <a:gd name="connsiteX5" fmla="*/ 3528291 w 6925096"/>
              <a:gd name="connsiteY5" fmla="*/ 1721798 h 5171491"/>
              <a:gd name="connsiteX6" fmla="*/ 6925096 w 6925096"/>
              <a:gd name="connsiteY6" fmla="*/ 1727894 h 5171491"/>
              <a:gd name="connsiteX7" fmla="*/ 6919000 w 6925096"/>
              <a:gd name="connsiteY7" fmla="*/ 5171491 h 5171491"/>
              <a:gd name="connsiteX8" fmla="*/ 1721117 w 6925096"/>
              <a:gd name="connsiteY8" fmla="*/ 5165395 h 5171491"/>
              <a:gd name="connsiteX9" fmla="*/ 1721117 w 6925096"/>
              <a:gd name="connsiteY9" fmla="*/ 3529687 h 5171491"/>
              <a:gd name="connsiteX10" fmla="*/ 3528291 w 6925096"/>
              <a:gd name="connsiteY10" fmla="*/ 3529687 h 5171491"/>
              <a:gd name="connsiteX11" fmla="*/ 3528291 w 6925096"/>
              <a:gd name="connsiteY11" fmla="*/ 1721798 h 5171491"/>
              <a:gd name="connsiteX12" fmla="*/ 1721117 w 6925096"/>
              <a:gd name="connsiteY12" fmla="*/ 1721798 h 5171491"/>
              <a:gd name="connsiteX13" fmla="*/ 3442235 w 6925096"/>
              <a:gd name="connsiteY13" fmla="*/ 1721798 h 5171491"/>
              <a:gd name="connsiteX14" fmla="*/ 3442235 w 6925096"/>
              <a:gd name="connsiteY14" fmla="*/ 3443597 h 5171491"/>
              <a:gd name="connsiteX15" fmla="*/ 1721117 w 6925096"/>
              <a:gd name="connsiteY15" fmla="*/ 3443597 h 5171491"/>
              <a:gd name="connsiteX16" fmla="*/ 1721117 w 6925096"/>
              <a:gd name="connsiteY16" fmla="*/ 1721798 h 5171491"/>
              <a:gd name="connsiteX17" fmla="*/ 3547100 w 6925096"/>
              <a:gd name="connsiteY17" fmla="*/ 1 h 5171491"/>
              <a:gd name="connsiteX18" fmla="*/ 5163352 w 6925096"/>
              <a:gd name="connsiteY18" fmla="*/ 1 h 5171491"/>
              <a:gd name="connsiteX19" fmla="*/ 5163352 w 6925096"/>
              <a:gd name="connsiteY19" fmla="*/ 1616893 h 5171491"/>
              <a:gd name="connsiteX20" fmla="*/ 3547100 w 6925096"/>
              <a:gd name="connsiteY20" fmla="*/ 1616893 h 5171491"/>
              <a:gd name="connsiteX21" fmla="*/ 3547100 w 6925096"/>
              <a:gd name="connsiteY21" fmla="*/ 1 h 5171491"/>
              <a:gd name="connsiteX22" fmla="*/ 0 w 6925096"/>
              <a:gd name="connsiteY22" fmla="*/ 0 h 5171491"/>
              <a:gd name="connsiteX23" fmla="*/ 3442235 w 6925096"/>
              <a:gd name="connsiteY23" fmla="*/ 0 h 5171491"/>
              <a:gd name="connsiteX24" fmla="*/ 3442235 w 6925096"/>
              <a:gd name="connsiteY24" fmla="*/ 1635708 h 5171491"/>
              <a:gd name="connsiteX25" fmla="*/ 1635061 w 6925096"/>
              <a:gd name="connsiteY25" fmla="*/ 1635708 h 5171491"/>
              <a:gd name="connsiteX26" fmla="*/ 1635061 w 6925096"/>
              <a:gd name="connsiteY26" fmla="*/ 3443597 h 5171491"/>
              <a:gd name="connsiteX27" fmla="*/ 0 w 6925096"/>
              <a:gd name="connsiteY27" fmla="*/ 3443597 h 5171491"/>
              <a:gd name="connsiteX28" fmla="*/ 0 w 6925096"/>
              <a:gd name="connsiteY28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5163352 w 6919000"/>
              <a:gd name="connsiteY19" fmla="*/ 1616893 h 5171491"/>
              <a:gd name="connsiteX20" fmla="*/ 3547100 w 6919000"/>
              <a:gd name="connsiteY20" fmla="*/ 1616893 h 5171491"/>
              <a:gd name="connsiteX21" fmla="*/ 3547100 w 6919000"/>
              <a:gd name="connsiteY21" fmla="*/ 1 h 5171491"/>
              <a:gd name="connsiteX22" fmla="*/ 0 w 6919000"/>
              <a:gd name="connsiteY22" fmla="*/ 0 h 5171491"/>
              <a:gd name="connsiteX23" fmla="*/ 3442235 w 6919000"/>
              <a:gd name="connsiteY23" fmla="*/ 0 h 5171491"/>
              <a:gd name="connsiteX24" fmla="*/ 3442235 w 6919000"/>
              <a:gd name="connsiteY24" fmla="*/ 1635708 h 5171491"/>
              <a:gd name="connsiteX25" fmla="*/ 1635061 w 6919000"/>
              <a:gd name="connsiteY25" fmla="*/ 1635708 h 5171491"/>
              <a:gd name="connsiteX26" fmla="*/ 1635061 w 6919000"/>
              <a:gd name="connsiteY26" fmla="*/ 3443597 h 5171491"/>
              <a:gd name="connsiteX27" fmla="*/ 0 w 6919000"/>
              <a:gd name="connsiteY27" fmla="*/ 3443597 h 5171491"/>
              <a:gd name="connsiteX28" fmla="*/ 0 w 6919000"/>
              <a:gd name="connsiteY28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5163352 w 6945098"/>
              <a:gd name="connsiteY20" fmla="*/ 1616893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45098"/>
              <a:gd name="connsiteY0" fmla="*/ 3548996 h 5171491"/>
              <a:gd name="connsiteX1" fmla="*/ 1616252 w 6945098"/>
              <a:gd name="connsiteY1" fmla="*/ 3548996 h 5171491"/>
              <a:gd name="connsiteX2" fmla="*/ 1616252 w 6945098"/>
              <a:gd name="connsiteY2" fmla="*/ 5165888 h 5171491"/>
              <a:gd name="connsiteX3" fmla="*/ 0 w 6945098"/>
              <a:gd name="connsiteY3" fmla="*/ 5165888 h 5171491"/>
              <a:gd name="connsiteX4" fmla="*/ 0 w 6945098"/>
              <a:gd name="connsiteY4" fmla="*/ 3548996 h 5171491"/>
              <a:gd name="connsiteX5" fmla="*/ 3528291 w 6945098"/>
              <a:gd name="connsiteY5" fmla="*/ 1721798 h 5171491"/>
              <a:gd name="connsiteX6" fmla="*/ 6900712 w 6945098"/>
              <a:gd name="connsiteY6" fmla="*/ 1727894 h 5171491"/>
              <a:gd name="connsiteX7" fmla="*/ 6919000 w 6945098"/>
              <a:gd name="connsiteY7" fmla="*/ 5171491 h 5171491"/>
              <a:gd name="connsiteX8" fmla="*/ 1721117 w 6945098"/>
              <a:gd name="connsiteY8" fmla="*/ 5165395 h 5171491"/>
              <a:gd name="connsiteX9" fmla="*/ 1721117 w 6945098"/>
              <a:gd name="connsiteY9" fmla="*/ 3529687 h 5171491"/>
              <a:gd name="connsiteX10" fmla="*/ 3528291 w 6945098"/>
              <a:gd name="connsiteY10" fmla="*/ 3529687 h 5171491"/>
              <a:gd name="connsiteX11" fmla="*/ 3528291 w 6945098"/>
              <a:gd name="connsiteY11" fmla="*/ 1721798 h 5171491"/>
              <a:gd name="connsiteX12" fmla="*/ 1721117 w 6945098"/>
              <a:gd name="connsiteY12" fmla="*/ 1721798 h 5171491"/>
              <a:gd name="connsiteX13" fmla="*/ 3442235 w 6945098"/>
              <a:gd name="connsiteY13" fmla="*/ 1721798 h 5171491"/>
              <a:gd name="connsiteX14" fmla="*/ 3442235 w 6945098"/>
              <a:gd name="connsiteY14" fmla="*/ 3443597 h 5171491"/>
              <a:gd name="connsiteX15" fmla="*/ 1721117 w 6945098"/>
              <a:gd name="connsiteY15" fmla="*/ 3443597 h 5171491"/>
              <a:gd name="connsiteX16" fmla="*/ 1721117 w 6945098"/>
              <a:gd name="connsiteY16" fmla="*/ 1721798 h 5171491"/>
              <a:gd name="connsiteX17" fmla="*/ 3547100 w 6945098"/>
              <a:gd name="connsiteY17" fmla="*/ 1 h 5171491"/>
              <a:gd name="connsiteX18" fmla="*/ 5163352 w 6945098"/>
              <a:gd name="connsiteY18" fmla="*/ 1 h 5171491"/>
              <a:gd name="connsiteX19" fmla="*/ 6945098 w 6945098"/>
              <a:gd name="connsiteY19" fmla="*/ 7385 h 5171491"/>
              <a:gd name="connsiteX20" fmla="*/ 6906808 w 6945098"/>
              <a:gd name="connsiteY20" fmla="*/ 1622989 h 5171491"/>
              <a:gd name="connsiteX21" fmla="*/ 3547100 w 6945098"/>
              <a:gd name="connsiteY21" fmla="*/ 1616893 h 5171491"/>
              <a:gd name="connsiteX22" fmla="*/ 3547100 w 6945098"/>
              <a:gd name="connsiteY22" fmla="*/ 1 h 5171491"/>
              <a:gd name="connsiteX23" fmla="*/ 0 w 6945098"/>
              <a:gd name="connsiteY23" fmla="*/ 0 h 5171491"/>
              <a:gd name="connsiteX24" fmla="*/ 3442235 w 6945098"/>
              <a:gd name="connsiteY24" fmla="*/ 0 h 5171491"/>
              <a:gd name="connsiteX25" fmla="*/ 3442235 w 6945098"/>
              <a:gd name="connsiteY25" fmla="*/ 1635708 h 5171491"/>
              <a:gd name="connsiteX26" fmla="*/ 1635061 w 6945098"/>
              <a:gd name="connsiteY26" fmla="*/ 1635708 h 5171491"/>
              <a:gd name="connsiteX27" fmla="*/ 1635061 w 6945098"/>
              <a:gd name="connsiteY27" fmla="*/ 3443597 h 5171491"/>
              <a:gd name="connsiteX28" fmla="*/ 0 w 6945098"/>
              <a:gd name="connsiteY28" fmla="*/ 3443597 h 5171491"/>
              <a:gd name="connsiteX29" fmla="*/ 0 w 6945098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890234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0712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6808 w 6919000"/>
              <a:gd name="connsiteY20" fmla="*/ 1622989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71491"/>
              <a:gd name="connsiteX1" fmla="*/ 1616252 w 6919000"/>
              <a:gd name="connsiteY1" fmla="*/ 3548996 h 5171491"/>
              <a:gd name="connsiteX2" fmla="*/ 1616252 w 6919000"/>
              <a:gd name="connsiteY2" fmla="*/ 5165888 h 5171491"/>
              <a:gd name="connsiteX3" fmla="*/ 0 w 6919000"/>
              <a:gd name="connsiteY3" fmla="*/ 5165888 h 5171491"/>
              <a:gd name="connsiteX4" fmla="*/ 0 w 6919000"/>
              <a:gd name="connsiteY4" fmla="*/ 3548996 h 5171491"/>
              <a:gd name="connsiteX5" fmla="*/ 3528291 w 6919000"/>
              <a:gd name="connsiteY5" fmla="*/ 1721798 h 5171491"/>
              <a:gd name="connsiteX6" fmla="*/ 6906808 w 6919000"/>
              <a:gd name="connsiteY6" fmla="*/ 1727894 h 5171491"/>
              <a:gd name="connsiteX7" fmla="*/ 6919000 w 6919000"/>
              <a:gd name="connsiteY7" fmla="*/ 5171491 h 5171491"/>
              <a:gd name="connsiteX8" fmla="*/ 1721117 w 6919000"/>
              <a:gd name="connsiteY8" fmla="*/ 5165395 h 5171491"/>
              <a:gd name="connsiteX9" fmla="*/ 1721117 w 6919000"/>
              <a:gd name="connsiteY9" fmla="*/ 3529687 h 5171491"/>
              <a:gd name="connsiteX10" fmla="*/ 3528291 w 6919000"/>
              <a:gd name="connsiteY10" fmla="*/ 3529687 h 5171491"/>
              <a:gd name="connsiteX11" fmla="*/ 3528291 w 6919000"/>
              <a:gd name="connsiteY11" fmla="*/ 1721798 h 5171491"/>
              <a:gd name="connsiteX12" fmla="*/ 1721117 w 6919000"/>
              <a:gd name="connsiteY12" fmla="*/ 1721798 h 5171491"/>
              <a:gd name="connsiteX13" fmla="*/ 3442235 w 6919000"/>
              <a:gd name="connsiteY13" fmla="*/ 1721798 h 5171491"/>
              <a:gd name="connsiteX14" fmla="*/ 3442235 w 6919000"/>
              <a:gd name="connsiteY14" fmla="*/ 3443597 h 5171491"/>
              <a:gd name="connsiteX15" fmla="*/ 1721117 w 6919000"/>
              <a:gd name="connsiteY15" fmla="*/ 3443597 h 5171491"/>
              <a:gd name="connsiteX16" fmla="*/ 1721117 w 6919000"/>
              <a:gd name="connsiteY16" fmla="*/ 1721798 h 5171491"/>
              <a:gd name="connsiteX17" fmla="*/ 3547100 w 6919000"/>
              <a:gd name="connsiteY17" fmla="*/ 1 h 5171491"/>
              <a:gd name="connsiteX18" fmla="*/ 5163352 w 6919000"/>
              <a:gd name="connsiteY18" fmla="*/ 1 h 5171491"/>
              <a:gd name="connsiteX19" fmla="*/ 6908522 w 6919000"/>
              <a:gd name="connsiteY19" fmla="*/ 7385 h 5171491"/>
              <a:gd name="connsiteX20" fmla="*/ 6900712 w 6919000"/>
              <a:gd name="connsiteY20" fmla="*/ 1610797 h 5171491"/>
              <a:gd name="connsiteX21" fmla="*/ 3547100 w 6919000"/>
              <a:gd name="connsiteY21" fmla="*/ 1616893 h 5171491"/>
              <a:gd name="connsiteX22" fmla="*/ 3547100 w 6919000"/>
              <a:gd name="connsiteY22" fmla="*/ 1 h 5171491"/>
              <a:gd name="connsiteX23" fmla="*/ 0 w 6919000"/>
              <a:gd name="connsiteY23" fmla="*/ 0 h 5171491"/>
              <a:gd name="connsiteX24" fmla="*/ 3442235 w 6919000"/>
              <a:gd name="connsiteY24" fmla="*/ 0 h 5171491"/>
              <a:gd name="connsiteX25" fmla="*/ 3442235 w 6919000"/>
              <a:gd name="connsiteY25" fmla="*/ 1635708 h 5171491"/>
              <a:gd name="connsiteX26" fmla="*/ 1635061 w 6919000"/>
              <a:gd name="connsiteY26" fmla="*/ 1635708 h 5171491"/>
              <a:gd name="connsiteX27" fmla="*/ 1635061 w 6919000"/>
              <a:gd name="connsiteY27" fmla="*/ 3443597 h 5171491"/>
              <a:gd name="connsiteX28" fmla="*/ 0 w 6919000"/>
              <a:gd name="connsiteY28" fmla="*/ 3443597 h 5171491"/>
              <a:gd name="connsiteX29" fmla="*/ 0 w 6919000"/>
              <a:gd name="connsiteY29" fmla="*/ 0 h 5171491"/>
              <a:gd name="connsiteX0" fmla="*/ 0 w 6919000"/>
              <a:gd name="connsiteY0" fmla="*/ 3548996 h 5165888"/>
              <a:gd name="connsiteX1" fmla="*/ 1616252 w 6919000"/>
              <a:gd name="connsiteY1" fmla="*/ 3548996 h 5165888"/>
              <a:gd name="connsiteX2" fmla="*/ 1616252 w 6919000"/>
              <a:gd name="connsiteY2" fmla="*/ 5165888 h 5165888"/>
              <a:gd name="connsiteX3" fmla="*/ 0 w 6919000"/>
              <a:gd name="connsiteY3" fmla="*/ 5165888 h 5165888"/>
              <a:gd name="connsiteX4" fmla="*/ 0 w 6919000"/>
              <a:gd name="connsiteY4" fmla="*/ 3548996 h 5165888"/>
              <a:gd name="connsiteX5" fmla="*/ 3528291 w 6919000"/>
              <a:gd name="connsiteY5" fmla="*/ 1721798 h 5165888"/>
              <a:gd name="connsiteX6" fmla="*/ 6906808 w 6919000"/>
              <a:gd name="connsiteY6" fmla="*/ 1727894 h 5165888"/>
              <a:gd name="connsiteX7" fmla="*/ 6919000 w 6919000"/>
              <a:gd name="connsiteY7" fmla="*/ 5165395 h 5165888"/>
              <a:gd name="connsiteX8" fmla="*/ 1721117 w 6919000"/>
              <a:gd name="connsiteY8" fmla="*/ 5165395 h 5165888"/>
              <a:gd name="connsiteX9" fmla="*/ 1721117 w 6919000"/>
              <a:gd name="connsiteY9" fmla="*/ 3529687 h 5165888"/>
              <a:gd name="connsiteX10" fmla="*/ 3528291 w 6919000"/>
              <a:gd name="connsiteY10" fmla="*/ 3529687 h 5165888"/>
              <a:gd name="connsiteX11" fmla="*/ 3528291 w 6919000"/>
              <a:gd name="connsiteY11" fmla="*/ 1721798 h 5165888"/>
              <a:gd name="connsiteX12" fmla="*/ 1721117 w 6919000"/>
              <a:gd name="connsiteY12" fmla="*/ 1721798 h 5165888"/>
              <a:gd name="connsiteX13" fmla="*/ 3442235 w 6919000"/>
              <a:gd name="connsiteY13" fmla="*/ 1721798 h 5165888"/>
              <a:gd name="connsiteX14" fmla="*/ 3442235 w 6919000"/>
              <a:gd name="connsiteY14" fmla="*/ 3443597 h 5165888"/>
              <a:gd name="connsiteX15" fmla="*/ 1721117 w 6919000"/>
              <a:gd name="connsiteY15" fmla="*/ 3443597 h 5165888"/>
              <a:gd name="connsiteX16" fmla="*/ 1721117 w 6919000"/>
              <a:gd name="connsiteY16" fmla="*/ 1721798 h 5165888"/>
              <a:gd name="connsiteX17" fmla="*/ 3547100 w 6919000"/>
              <a:gd name="connsiteY17" fmla="*/ 1 h 5165888"/>
              <a:gd name="connsiteX18" fmla="*/ 5163352 w 6919000"/>
              <a:gd name="connsiteY18" fmla="*/ 1 h 5165888"/>
              <a:gd name="connsiteX19" fmla="*/ 6908522 w 6919000"/>
              <a:gd name="connsiteY19" fmla="*/ 7385 h 5165888"/>
              <a:gd name="connsiteX20" fmla="*/ 6900712 w 6919000"/>
              <a:gd name="connsiteY20" fmla="*/ 1610797 h 5165888"/>
              <a:gd name="connsiteX21" fmla="*/ 3547100 w 6919000"/>
              <a:gd name="connsiteY21" fmla="*/ 1616893 h 5165888"/>
              <a:gd name="connsiteX22" fmla="*/ 3547100 w 6919000"/>
              <a:gd name="connsiteY22" fmla="*/ 1 h 5165888"/>
              <a:gd name="connsiteX23" fmla="*/ 0 w 6919000"/>
              <a:gd name="connsiteY23" fmla="*/ 0 h 5165888"/>
              <a:gd name="connsiteX24" fmla="*/ 3442235 w 6919000"/>
              <a:gd name="connsiteY24" fmla="*/ 0 h 5165888"/>
              <a:gd name="connsiteX25" fmla="*/ 3442235 w 6919000"/>
              <a:gd name="connsiteY25" fmla="*/ 1635708 h 5165888"/>
              <a:gd name="connsiteX26" fmla="*/ 1635061 w 6919000"/>
              <a:gd name="connsiteY26" fmla="*/ 1635708 h 5165888"/>
              <a:gd name="connsiteX27" fmla="*/ 1635061 w 6919000"/>
              <a:gd name="connsiteY27" fmla="*/ 3443597 h 5165888"/>
              <a:gd name="connsiteX28" fmla="*/ 0 w 6919000"/>
              <a:gd name="connsiteY28" fmla="*/ 3443597 h 5165888"/>
              <a:gd name="connsiteX29" fmla="*/ 0 w 6919000"/>
              <a:gd name="connsiteY29" fmla="*/ 0 h 51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19000" h="5165888">
                <a:moveTo>
                  <a:pt x="0" y="3548996"/>
                </a:moveTo>
                <a:lnTo>
                  <a:pt x="1616252" y="3548996"/>
                </a:lnTo>
                <a:lnTo>
                  <a:pt x="1616252" y="5165888"/>
                </a:lnTo>
                <a:lnTo>
                  <a:pt x="0" y="5165888"/>
                </a:lnTo>
                <a:lnTo>
                  <a:pt x="0" y="3548996"/>
                </a:lnTo>
                <a:close/>
                <a:moveTo>
                  <a:pt x="3528291" y="1721798"/>
                </a:moveTo>
                <a:lnTo>
                  <a:pt x="6906808" y="1727894"/>
                </a:lnTo>
                <a:lnTo>
                  <a:pt x="6919000" y="5165395"/>
                </a:lnTo>
                <a:lnTo>
                  <a:pt x="1721117" y="5165395"/>
                </a:lnTo>
                <a:lnTo>
                  <a:pt x="1721117" y="3529687"/>
                </a:lnTo>
                <a:lnTo>
                  <a:pt x="3528291" y="3529687"/>
                </a:lnTo>
                <a:lnTo>
                  <a:pt x="3528291" y="1721798"/>
                </a:lnTo>
                <a:close/>
                <a:moveTo>
                  <a:pt x="1721117" y="1721798"/>
                </a:moveTo>
                <a:lnTo>
                  <a:pt x="3442235" y="1721798"/>
                </a:lnTo>
                <a:lnTo>
                  <a:pt x="3442235" y="3443597"/>
                </a:lnTo>
                <a:lnTo>
                  <a:pt x="1721117" y="3443597"/>
                </a:lnTo>
                <a:lnTo>
                  <a:pt x="1721117" y="1721798"/>
                </a:lnTo>
                <a:close/>
                <a:moveTo>
                  <a:pt x="3547100" y="1"/>
                </a:moveTo>
                <a:lnTo>
                  <a:pt x="5163352" y="1"/>
                </a:lnTo>
                <a:cubicBezTo>
                  <a:pt x="5165955" y="16686"/>
                  <a:pt x="6905919" y="-9300"/>
                  <a:pt x="6908522" y="7385"/>
                </a:cubicBezTo>
                <a:cubicBezTo>
                  <a:pt x="6907951" y="545920"/>
                  <a:pt x="6901283" y="1072262"/>
                  <a:pt x="6900712" y="1610797"/>
                </a:cubicBezTo>
                <a:lnTo>
                  <a:pt x="3547100" y="1616893"/>
                </a:lnTo>
                <a:lnTo>
                  <a:pt x="3547100" y="1"/>
                </a:lnTo>
                <a:close/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pattFill prst="pct10">
            <a:fgClr>
              <a:srgbClr val="FFFFFF"/>
            </a:fgClr>
            <a:bgClr>
              <a:schemeClr val="bg1"/>
            </a:bgClr>
          </a:pattFill>
        </p:spPr>
      </p:pic>
      <p:sp>
        <p:nvSpPr>
          <p:cNvPr id="51" name="Freeform 19">
            <a:extLst>
              <a:ext uri="{FF2B5EF4-FFF2-40B4-BE49-F238E27FC236}">
                <a16:creationId xmlns:a16="http://schemas.microsoft.com/office/drawing/2014/main" id="{0AD87E1F-59C3-3DB6-013E-58A1AB8FB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11265" y="1947690"/>
            <a:ext cx="3248211" cy="3249497"/>
          </a:xfrm>
          <a:custGeom>
            <a:avLst/>
            <a:gdLst>
              <a:gd name="connsiteX0" fmla="*/ 0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1635708 h 3443597"/>
              <a:gd name="connsiteX3" fmla="*/ 1635061 w 3442235"/>
              <a:gd name="connsiteY3" fmla="*/ 1635708 h 3443597"/>
              <a:gd name="connsiteX4" fmla="*/ 1635061 w 3442235"/>
              <a:gd name="connsiteY4" fmla="*/ 3443597 h 3443597"/>
              <a:gd name="connsiteX5" fmla="*/ 0 w 3442235"/>
              <a:gd name="connsiteY5" fmla="*/ 3443597 h 3443597"/>
              <a:gd name="connsiteX6" fmla="*/ 0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0" y="0"/>
                </a:moveTo>
                <a:lnTo>
                  <a:pt x="3442235" y="0"/>
                </a:lnTo>
                <a:lnTo>
                  <a:pt x="3442235" y="1635708"/>
                </a:lnTo>
                <a:lnTo>
                  <a:pt x="1635061" y="1635708"/>
                </a:lnTo>
                <a:lnTo>
                  <a:pt x="1635061" y="3443597"/>
                </a:lnTo>
                <a:lnTo>
                  <a:pt x="0" y="34435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F93E1632-E245-EADB-ABCA-A0C1BAD8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163496" y="2744955"/>
            <a:ext cx="82710" cy="498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21ABEB50-11B1-746F-6781-66FE04EEE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993157" y="3572902"/>
            <a:ext cx="3248211" cy="3249497"/>
          </a:xfrm>
          <a:custGeom>
            <a:avLst/>
            <a:gdLst>
              <a:gd name="connsiteX0" fmla="*/ 1807174 w 3442235"/>
              <a:gd name="connsiteY0" fmla="*/ 0 h 3443597"/>
              <a:gd name="connsiteX1" fmla="*/ 3442235 w 3442235"/>
              <a:gd name="connsiteY1" fmla="*/ 0 h 3443597"/>
              <a:gd name="connsiteX2" fmla="*/ 3442235 w 3442235"/>
              <a:gd name="connsiteY2" fmla="*/ 3443597 h 3443597"/>
              <a:gd name="connsiteX3" fmla="*/ 0 w 3442235"/>
              <a:gd name="connsiteY3" fmla="*/ 3443597 h 3443597"/>
              <a:gd name="connsiteX4" fmla="*/ 0 w 3442235"/>
              <a:gd name="connsiteY4" fmla="*/ 1807889 h 3443597"/>
              <a:gd name="connsiteX5" fmla="*/ 1807174 w 3442235"/>
              <a:gd name="connsiteY5" fmla="*/ 1807889 h 3443597"/>
              <a:gd name="connsiteX6" fmla="*/ 1807174 w 3442235"/>
              <a:gd name="connsiteY6" fmla="*/ 0 h 3443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2235" h="3443597">
                <a:moveTo>
                  <a:pt x="1807174" y="0"/>
                </a:moveTo>
                <a:lnTo>
                  <a:pt x="3442235" y="0"/>
                </a:lnTo>
                <a:lnTo>
                  <a:pt x="3442235" y="3443597"/>
                </a:lnTo>
                <a:lnTo>
                  <a:pt x="0" y="3443597"/>
                </a:lnTo>
                <a:lnTo>
                  <a:pt x="0" y="1807889"/>
                </a:lnTo>
                <a:lnTo>
                  <a:pt x="1807174" y="1807889"/>
                </a:lnTo>
                <a:lnTo>
                  <a:pt x="1807174" y="0"/>
                </a:lnTo>
                <a:close/>
              </a:path>
            </a:pathLst>
          </a:custGeom>
          <a:gradFill>
            <a:gsLst>
              <a:gs pos="0">
                <a:srgbClr val="E4012C">
                  <a:alpha val="40000"/>
                </a:srgbClr>
              </a:gs>
              <a:gs pos="100000">
                <a:srgbClr val="E4012C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715"/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A0F892A3-4643-AB28-786D-26E2A1AB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959475" y="1947689"/>
            <a:ext cx="97457" cy="498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763775A-544F-8AF3-4C0D-7D9D15149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615728" y="1947689"/>
            <a:ext cx="82710" cy="333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C5A6B1D-369F-852C-A1AB-D6CFCF66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38925" y="1067962"/>
            <a:ext cx="78985" cy="492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>
              <a:solidFill>
                <a:schemeClr val="bg1"/>
              </a:solidFill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BC448124-33DF-F75A-D8C6-6568F5E7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787319"/>
            <a:ext cx="14258736" cy="1215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72B5C2-E356-684E-562B-6FC26EE73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36" y="6879326"/>
            <a:ext cx="14004728" cy="10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1: Ataques Offline - Fuerza Bruta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🎯 Objetivos:</a:t>
            </a:r>
          </a:p>
          <a:p>
            <a:r>
              <a:t>• Comprender cómo se almacenan las contraseñas (hashes)</a:t>
            </a:r>
          </a:p>
          <a:p>
            <a:r>
              <a:t>• Usar John the Ripper y Hashcat</a:t>
            </a:r>
          </a:p>
          <a:p>
            <a:r>
              <a:t>• Evaluar complejidad temporal de ataques</a:t>
            </a:r>
          </a:p>
          <a:p>
            <a:r>
              <a:t/>
            </a:r>
          </a:p>
          <a:p>
            <a:r>
              <a:t>🛠️ Herramientas: John the Ripper, Hashcat, Name-That-Hash</a:t>
            </a:r>
          </a:p>
          <a:p>
            <a:r>
              <a:t/>
            </a:r>
          </a:p>
          <a:p>
            <a:r>
              <a:t>💡 Concepto clave:</a:t>
            </a:r>
          </a:p>
          <a:p>
            <a:r>
              <a:t>   Hash = función one-way (irreversible)</a:t>
            </a:r>
          </a:p>
          <a:p>
            <a:r>
              <a:t>   MD5, SHA-1 (débiles) vs bcrypt, Argon2 (fuertes)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7EDC04-8016-E237-C8DA-2531DA7C2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2: Ataques con Diccionario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📚 ¿Por qué funcionan los diccionarios?</a:t>
            </a:r>
          </a:p>
          <a:p>
            <a:r>
              <a:t>• Las personas eligen contraseñas predecibles</a:t>
            </a:r>
          </a:p>
          <a:p>
            <a:r>
              <a:t>• rockyou.txt: 14 millones de contraseñas reales</a:t>
            </a:r>
          </a:p>
          <a:p>
            <a:r>
              <a:t/>
            </a:r>
          </a:p>
          <a:p>
            <a:r>
              <a:t>🔧 Recursos principales:</a:t>
            </a:r>
          </a:p>
          <a:p>
            <a:r>
              <a:t>• SecLists (github.com/danielmiessler/SecLists)</a:t>
            </a:r>
          </a:p>
          <a:p>
            <a:r>
              <a:t>• Weakpass (weakpass.com)</a:t>
            </a:r>
          </a:p>
          <a:p>
            <a:r>
              <a:t>• Probable-Wordlists</a:t>
            </a:r>
          </a:p>
          <a:p>
            <a:r>
              <a:t/>
            </a:r>
          </a:p>
          <a:p>
            <a:r>
              <a:t>⚡ Comando:</a:t>
            </a:r>
          </a:p>
          <a:p>
            <a:r>
              <a:t>   hashcat -m 0 -a 0 hashes.txt rockyou.txt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50813" y="3634465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6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F91C66-E21C-80FA-BEBF-BE55CACDFC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BA5574-73C2-A503-957E-C2CFD042BA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6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4313958" y="2802361"/>
            <a:ext cx="5596085" cy="22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4800" i="1" dirty="0">
                <a:solidFill>
                  <a:srgbClr val="E73137"/>
                </a:solidFill>
                <a:latin typeface="Montserrat Light" panose="00000400000000000000" pitchFamily="50" charset="0"/>
                <a:ea typeface="Open Sans ExtraBold" pitchFamily="2" charset="0"/>
                <a:cs typeface="Open Sans ExtraBold" pitchFamily="2" charset="0"/>
              </a:rPr>
              <a:t>#CátedrasCiber</a:t>
            </a:r>
          </a:p>
          <a:p>
            <a:pPr algn="ctr">
              <a:lnSpc>
                <a:spcPct val="100000"/>
              </a:lnSpc>
            </a:pPr>
            <a:r>
              <a:rPr lang="es-ES" sz="48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¡Gracias!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7540E0-43E9-DC17-2395-E18B83E6C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" y="6787319"/>
            <a:ext cx="13968026" cy="10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3: Diccionarios Personalizados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🎯 OSINT + Password Profiling</a:t>
            </a:r>
          </a:p>
          <a:p>
            <a:r>
              <a:t/>
            </a:r>
          </a:p>
          <a:p>
            <a:r>
              <a:t>CUPP (Common User Passwords Profiler):</a:t>
            </a:r>
          </a:p>
          <a:p>
            <a:r>
              <a:t>• Genera wordlists basadas en información personal</a:t>
            </a:r>
          </a:p>
          <a:p>
            <a:r>
              <a:t>• Nombre, fechas, mascotas, equipos favoritos...</a:t>
            </a:r>
          </a:p>
          <a:p>
            <a:r>
              <a:t/>
            </a:r>
          </a:p>
          <a:p>
            <a:r>
              <a:t>📊 Ejemplo de perfil:</a:t>
            </a:r>
          </a:p>
          <a:p>
            <a:r>
              <a:t>   Nombre: Carlos García | Nacimiento: 15/03/1990</a:t>
            </a:r>
          </a:p>
          <a:p>
            <a:r>
              <a:t>   Mascota: Luna | Equipo: Real Madrid</a:t>
            </a:r>
          </a:p>
          <a:p>
            <a:r>
              <a:t/>
            </a:r>
          </a:p>
          <a:p>
            <a:r>
              <a:t>🔑 Genera: Carlos1990, Luna2024!, Garcia15#...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4: Reglas de Mutación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🔄 Transformaciones automáticas:</a:t>
            </a:r>
          </a:p>
          <a:p>
            <a:r>
              <a:t/>
            </a:r>
          </a:p>
          <a:p>
            <a:r>
              <a:t>password → Password, PASSWORD, p@ssw0rd,</a:t>
            </a:r>
          </a:p>
          <a:p>
            <a:r>
              <a:t>           password123, password!, P@$$w0rd</a:t>
            </a:r>
          </a:p>
          <a:p>
            <a:r>
              <a:t/>
            </a:r>
          </a:p>
          <a:p>
            <a:r>
              <a:t>📋 Reglas populares:</a:t>
            </a:r>
          </a:p>
          <a:p>
            <a:r>
              <a:t>• best64.rule (básico, rápido)</a:t>
            </a:r>
          </a:p>
          <a:p>
            <a:r>
              <a:t>• OneRuleToRuleThemAll (avanzado)</a:t>
            </a:r>
          </a:p>
          <a:p>
            <a:r>
              <a:t>• Hob0Rules (políticas empresariales)</a:t>
            </a:r>
          </a:p>
          <a:p>
            <a:r>
              <a:t/>
            </a:r>
          </a:p>
          <a:p>
            <a:r>
              <a:t>⚡ hashcat -m 0 hashes.txt wordlist.txt</a:t>
            </a:r>
          </a:p>
          <a:p>
            <a:r>
              <a:t>           -r OneRuleToRuleThemAll.rule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9" name="Gráfico 8">
            <a:extLst>
              <a:ext uri="{FF2B5EF4-FFF2-40B4-BE49-F238E27FC236}">
                <a16:creationId xmlns:a16="http://schemas.microsoft.com/office/drawing/2014/main" id="{A008E57E-82AE-F342-0F6E-4510A8532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22" t="33943" r="7849" b="29884"/>
          <a:stretch/>
        </p:blipFill>
        <p:spPr>
          <a:xfrm>
            <a:off x="0" y="0"/>
            <a:ext cx="14224000" cy="80200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D3DDC15-4037-25F2-1261-9896824DC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4258736" cy="800327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15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61D1866-ED21-1D4B-4979-5F9B210971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7900" y="-1546490"/>
            <a:ext cx="12268200" cy="15464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" name="Title demo slide">
            <a:extLst>
              <a:ext uri="{FF2B5EF4-FFF2-40B4-BE49-F238E27FC236}">
                <a16:creationId xmlns:a16="http://schemas.microsoft.com/office/drawing/2014/main" id="{56DC59B0-25CA-128C-4EAE-1E90F1A56388}"/>
              </a:ext>
            </a:extLst>
          </p:cNvPr>
          <p:cNvSpPr txBox="1"/>
          <p:nvPr/>
        </p:nvSpPr>
        <p:spPr>
          <a:xfrm>
            <a:off x="941791" y="2226470"/>
            <a:ext cx="5596085" cy="63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4000" dirty="0">
                <a:solidFill>
                  <a:srgbClr val="4B5C66"/>
                </a:solidFill>
                <a:latin typeface="Montserrat Black" panose="00000A00000000000000" pitchFamily="50" charset="0"/>
                <a:ea typeface="Open Sans Light" pitchFamily="2" charset="0"/>
                <a:cs typeface="Open Sans Light" pitchFamily="2" charset="0"/>
              </a:rPr>
              <a:t>Módulo 5: Ataques Online</a:t>
            </a:r>
          </a:p>
        </p:txBody>
      </p:sp>
      <p:sp>
        <p:nvSpPr>
          <p:cNvPr id="2" name="Title demo slide">
            <a:extLst>
              <a:ext uri="{FF2B5EF4-FFF2-40B4-BE49-F238E27FC236}">
                <a16:creationId xmlns:a16="http://schemas.microsoft.com/office/drawing/2014/main" id="{3E22791F-1A9B-446F-6247-7CB872E5587D}"/>
              </a:ext>
            </a:extLst>
          </p:cNvPr>
          <p:cNvSpPr txBox="1"/>
          <p:nvPr/>
        </p:nvSpPr>
        <p:spPr>
          <a:xfrm>
            <a:off x="941791" y="2980642"/>
            <a:ext cx="5596085" cy="29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083" tIns="10083" rIns="10083" bIns="10083">
            <a:spAutoFit/>
          </a:bodyPr>
          <a:lstStyle>
            <a:lvl1pPr algn="l">
              <a:lnSpc>
                <a:spcPct val="80000"/>
              </a:lnSpc>
              <a:defRPr sz="8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>
              <a:lnSpc>
                <a:spcPct val="100000"/>
              </a:lnSpc>
            </a:pPr>
            <a:r>
              <a:t>🌐 Diferencia con Offline:</a:t>
            </a:r>
          </a:p>
          <a:p>
            <a:r>
              <a:t>• Online: servicio activo, rate limiting, account lockout</a:t>
            </a:r>
          </a:p>
          <a:p>
            <a:r>
              <a:t>• Más lento, detectable, pero acceso directo</a:t>
            </a:r>
          </a:p>
          <a:p>
            <a:r>
              <a:t/>
            </a:r>
          </a:p>
          <a:p>
            <a:r>
              <a:t>🛠️ Herramientas:</a:t>
            </a:r>
          </a:p>
          <a:p>
            <a:r>
              <a:t>• Hydra: SSH, FTP, HTTP, MySQL, SMB...</a:t>
            </a:r>
          </a:p>
          <a:p>
            <a:r>
              <a:t>• FFUF: Web fuzzing moderno y rápido</a:t>
            </a:r>
          </a:p>
          <a:p>
            <a:r>
              <a:t/>
            </a:r>
          </a:p>
          <a:p>
            <a:r>
              <a:t>⚡ Comando Hydra:</a:t>
            </a:r>
          </a:p>
          <a:p>
            <a:r>
              <a:t>   hydra -l admin -P wordlist.txt</a:t>
            </a:r>
          </a:p>
          <a:p>
            <a:r>
              <a:t>         ssh://192.168.1.1 -t 4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1EF9931-28D2-9AF2-5A6E-EF10CE0E0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2789" y="445543"/>
            <a:ext cx="15781718" cy="73206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266095E-0841-D86D-707E-CE8529C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36779" y="3622252"/>
            <a:ext cx="2847237" cy="2125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33eb58-9f58-42e8-968c-084119b9f408">
      <Terms xmlns="http://schemas.microsoft.com/office/infopath/2007/PartnerControls"/>
    </lcf76f155ced4ddcb4097134ff3c332f>
    <TaxCatchAll xmlns="21a37c8b-3994-4c67-a951-d40e543571f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FD68A766DCD0645AEDCD361F306D5D4" ma:contentTypeVersion="11" ma:contentTypeDescription="Crear nuevo documento." ma:contentTypeScope="" ma:versionID="143c16405cb8c2b69fbac910b54ffede">
  <xsd:schema xmlns:xsd="http://www.w3.org/2001/XMLSchema" xmlns:xs="http://www.w3.org/2001/XMLSchema" xmlns:p="http://schemas.microsoft.com/office/2006/metadata/properties" xmlns:ns2="5533eb58-9f58-42e8-968c-084119b9f408" xmlns:ns3="21a37c8b-3994-4c67-a951-d40e543571f8" targetNamespace="http://schemas.microsoft.com/office/2006/metadata/properties" ma:root="true" ma:fieldsID="6b1809ef8c35d9591e2460793064d320" ns2:_="" ns3:_="">
    <xsd:import namespace="5533eb58-9f58-42e8-968c-084119b9f408"/>
    <xsd:import namespace="21a37c8b-3994-4c67-a951-d40e543571f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33eb58-9f58-42e8-968c-084119b9f40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170d5ff2-e4b6-4508-a89b-274ee3ad9c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a37c8b-3994-4c67-a951-d40e543571f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b10f660-fa35-49b6-95a7-c2e63f190238}" ma:internalName="TaxCatchAll" ma:showField="CatchAllData" ma:web="21a37c8b-3994-4c67-a951-d40e543571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3FCD15-8A83-4B57-BC9A-6A5AC1935492}">
  <ds:schemaRefs>
    <ds:schemaRef ds:uri="http://schemas.microsoft.com/office/2006/metadata/properties"/>
    <ds:schemaRef ds:uri="http://schemas.microsoft.com/office/infopath/2007/PartnerControls"/>
    <ds:schemaRef ds:uri="87cb6d37-f707-4da4-b646-7b1abbe3e9c1"/>
    <ds:schemaRef ds:uri="82e8a8cd-2885-4bb5-8083-20f3ed61e7f2"/>
    <ds:schemaRef ds:uri="5533eb58-9f58-42e8-968c-084119b9f408"/>
    <ds:schemaRef ds:uri="21a37c8b-3994-4c67-a951-d40e543571f8"/>
  </ds:schemaRefs>
</ds:datastoreItem>
</file>

<file path=customXml/itemProps2.xml><?xml version="1.0" encoding="utf-8"?>
<ds:datastoreItem xmlns:ds="http://schemas.openxmlformats.org/officeDocument/2006/customXml" ds:itemID="{F23DB6B7-77FE-4A41-AE89-D87AA6D0A4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6A74B6-30D5-46FB-8B45-FC44A82B359C}"/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54</Words>
  <Application>Microsoft Office PowerPoint</Application>
  <PresentationFormat>Personalizado</PresentationFormat>
  <Paragraphs>20</Paragraphs>
  <Slides>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#CátedrasCiber Título de la charla o evento</vt:lpstr>
      <vt:lpstr>2</vt:lpstr>
      <vt:lpstr>3</vt:lpstr>
      <vt:lpstr>4</vt:lpstr>
      <vt:lpstr>5</vt:lpstr>
      <vt:lpstr>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</cp:revision>
  <dcterms:created xsi:type="dcterms:W3CDTF">2024-05-15T16:11:47Z</dcterms:created>
  <dcterms:modified xsi:type="dcterms:W3CDTF">2025-10-03T11:31:56Z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0x0101008FD68A766DCD0645AEDCD361F306D5D4</vt:lpwstr>
  </property>
  <property fmtid="{D5CDD505-2E9C-101B-9397-08002B2CF9AE}" pid="3" name="Order">
    <vt:r8>15254200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